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679" r:id="rId1"/>
  </p:sldMasterIdLst>
  <p:notesMasterIdLst>
    <p:notesMasterId r:id="rId27"/>
  </p:notesMasterIdLst>
  <p:handoutMasterIdLst>
    <p:handoutMasterId r:id="rId28"/>
  </p:handoutMasterIdLst>
  <p:sldIdLst>
    <p:sldId id="256" r:id="rId2"/>
    <p:sldId id="341" r:id="rId3"/>
    <p:sldId id="349" r:id="rId4"/>
    <p:sldId id="352" r:id="rId5"/>
    <p:sldId id="368" r:id="rId6"/>
    <p:sldId id="354" r:id="rId7"/>
    <p:sldId id="353" r:id="rId8"/>
    <p:sldId id="370" r:id="rId9"/>
    <p:sldId id="350" r:id="rId10"/>
    <p:sldId id="361" r:id="rId11"/>
    <p:sldId id="369" r:id="rId12"/>
    <p:sldId id="362" r:id="rId13"/>
    <p:sldId id="371" r:id="rId14"/>
    <p:sldId id="372" r:id="rId15"/>
    <p:sldId id="363" r:id="rId16"/>
    <p:sldId id="373" r:id="rId17"/>
    <p:sldId id="355" r:id="rId18"/>
    <p:sldId id="374" r:id="rId19"/>
    <p:sldId id="356" r:id="rId20"/>
    <p:sldId id="357" r:id="rId21"/>
    <p:sldId id="358" r:id="rId22"/>
    <p:sldId id="359" r:id="rId23"/>
    <p:sldId id="375" r:id="rId24"/>
    <p:sldId id="364" r:id="rId25"/>
    <p:sldId id="339" r:id="rId26"/>
  </p:sldIdLst>
  <p:sldSz cx="9144000" cy="5143500" type="screen16x9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6699"/>
    <a:srgbClr val="99CCFF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0" autoAdjust="0"/>
    <p:restoredTop sz="80044" autoAdjust="0"/>
  </p:normalViewPr>
  <p:slideViewPr>
    <p:cSldViewPr>
      <p:cViewPr varScale="1">
        <p:scale>
          <a:sx n="145" d="100"/>
          <a:sy n="145" d="100"/>
        </p:scale>
        <p:origin x="348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03" d="100"/>
          <a:sy n="103" d="100"/>
        </p:scale>
        <p:origin x="4128" y="5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35" Type="http://schemas.openxmlformats.org/officeDocument/2006/relationships/customXml" Target="../customXml/item3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D9B9B-D8FE-409C-B8BF-65411F3CEDDE}" type="datetimeFigureOut">
              <a:rPr lang="en-GB" smtClean="0"/>
              <a:t>18/11/2014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60687-CB50-4C61-B502-E8FA3905E6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771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A8ADFD5B-A66C-449C-B6E8-FB716D07777D}" type="datetimeFigureOut">
              <a:rPr lang="en-US" smtClean="0"/>
              <a:pPr/>
              <a:t>11/18/2014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CA5D3BF3-D352-46FC-8343-31F56E6730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4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extLst/>
          </a:lstStyle>
          <a:p>
            <a:fld id="{CA5D3BF3-D352-46FC-8343-31F56E6730E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40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2900190"/>
            <a:ext cx="9144000" cy="224331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290019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1989233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3789409"/>
            <a:ext cx="5637010" cy="66158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47E157E-8DCB-4F70-A0AF-5EB586A91DD4}" type="datetime1">
              <a:rPr lang="en-US" smtClean="0">
                <a:solidFill>
                  <a:srgbClr val="FFFFFF"/>
                </a:solidFill>
              </a:rPr>
              <a:pPr algn="ctr"/>
              <a:t>11/18/2014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2" y="2349218"/>
            <a:ext cx="7175351" cy="1344875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548639"/>
            <a:ext cx="6400800" cy="26060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11/18/2014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282388"/>
            <a:ext cx="2057400" cy="3928754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4" y="548640"/>
            <a:ext cx="4829287" cy="367104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11/18/2014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ering Based 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388620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Steering Based</a:t>
            </a:r>
            <a:r>
              <a:rPr lang="en-US" altLang="x-none" sz="2800" cap="small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 Movement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4408" y="4227934"/>
            <a:ext cx="778919" cy="75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3588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ering behavi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388620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Steering Behaviour: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72400" y="3867894"/>
            <a:ext cx="835310" cy="117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4171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11/18/2014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548640"/>
            <a:ext cx="6400800" cy="26060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900190"/>
            <a:ext cx="9144000" cy="224331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290019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1989233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1629486"/>
            <a:ext cx="5966666" cy="1817510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3455633"/>
            <a:ext cx="5970494" cy="626595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9F07-3BC7-4570-B054-79111B0A380C}" type="datetime1">
              <a:rPr lang="en-US" smtClean="0"/>
              <a:pPr/>
              <a:t>11/18/2014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2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11/18/2014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548639"/>
            <a:ext cx="3346704" cy="26060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548640"/>
            <a:ext cx="3346704" cy="26060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548640"/>
            <a:ext cx="3346704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050245"/>
            <a:ext cx="3346704" cy="2057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548640"/>
            <a:ext cx="3346704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049274"/>
            <a:ext cx="3346704" cy="2057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11/18/2014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ADB5D-B7A0-47E3-AD2D-B1A6F8614213}" type="datetime1">
              <a:rPr lang="en-US" smtClean="0"/>
              <a:pPr/>
              <a:t>11/18/2014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68126-03FC-49C0-B9B8-2B561CCC3D90}" type="datetime1">
              <a:rPr lang="en-US" smtClean="0"/>
              <a:pPr/>
              <a:t>11/18/2014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6" y="1657350"/>
            <a:ext cx="3636085" cy="943870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6" y="548640"/>
            <a:ext cx="4017085" cy="3671048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2623351"/>
            <a:ext cx="3388660" cy="16046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8198-4617-485E-9585-4840B69DBBA6}" type="datetime1">
              <a:rPr lang="en-US" smtClean="0"/>
              <a:pPr/>
              <a:t>11/18/2014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900190"/>
            <a:ext cx="9144000" cy="224331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290019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1989233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857250"/>
            <a:ext cx="4114800" cy="2345855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757865"/>
            <a:ext cx="3694114" cy="1622265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11/18/2014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28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3348316"/>
            <a:ext cx="6383538" cy="85725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29050"/>
            <a:ext cx="9144000" cy="131445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290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826228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90" y="3279126"/>
            <a:ext cx="6512511" cy="85725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549195"/>
            <a:ext cx="6400800" cy="2606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46291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4606EA6-EFEA-4C30-9264-4F9291A5780D}" type="datetime1">
              <a:rPr lang="en-US" smtClean="0"/>
              <a:pPr/>
              <a:t>11/18/2014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4629150"/>
            <a:ext cx="335280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4629150"/>
            <a:ext cx="18288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80" r:id="rId1"/>
    <p:sldLayoutId id="2147484681" r:id="rId2"/>
    <p:sldLayoutId id="2147484682" r:id="rId3"/>
    <p:sldLayoutId id="2147484683" r:id="rId4"/>
    <p:sldLayoutId id="2147484684" r:id="rId5"/>
    <p:sldLayoutId id="2147484685" r:id="rId6"/>
    <p:sldLayoutId id="2147484686" r:id="rId7"/>
    <p:sldLayoutId id="2147484687" r:id="rId8"/>
    <p:sldLayoutId id="2147484688" r:id="rId9"/>
    <p:sldLayoutId id="2147484689" r:id="rId10"/>
    <p:sldLayoutId id="2147484690" r:id="rId11"/>
    <p:sldLayoutId id="2147484695" r:id="rId12"/>
    <p:sldLayoutId id="2147484701" r:id="rId13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ctrTitle"/>
          </p:nvPr>
        </p:nvSpPr>
        <p:spPr>
          <a:xfrm>
            <a:off x="4788024" y="915566"/>
            <a:ext cx="4104456" cy="1344875"/>
          </a:xfrm>
        </p:spPr>
        <p:txBody>
          <a:bodyPr>
            <a:normAutofit fontScale="90000"/>
          </a:bodyPr>
          <a:lstStyle>
            <a:extLst/>
          </a:lstStyle>
          <a:p>
            <a:pPr marL="182880" indent="0" algn="ctr">
              <a:buNone/>
            </a:pPr>
            <a:r>
              <a:rPr lang="en-US" dirty="0" smtClean="0">
                <a:solidFill>
                  <a:schemeClr val="tx1"/>
                </a:solidFill>
                <a:effectLst/>
              </a:rPr>
              <a:t>Steering Algorithms</a:t>
            </a:r>
            <a:endParaRPr lang="en-US" dirty="0">
              <a:solidFill>
                <a:schemeClr val="tx1"/>
              </a:solidFill>
              <a:effectLst/>
            </a:endParaRPr>
          </a:p>
        </p:txBody>
      </p:sp>
      <p:pic>
        <p:nvPicPr>
          <p:cNvPr id="6" name="Picture 5" descr="C:\Resources\Docs\3. Education\Modules\CSC2021-22\Development\CSC2021 Module Title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771552"/>
            <a:ext cx="4200635" cy="146793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C:\Resources\Docs\3. Education\Modules\CSC2021-22\Development\CSC2022 Module Title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615981"/>
            <a:ext cx="4200635" cy="1467937"/>
          </a:xfrm>
          <a:prstGeom prst="round2DiagRect">
            <a:avLst>
              <a:gd name="adj1" fmla="val 0"/>
              <a:gd name="adj2" fmla="val 20924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5364088" y="2643758"/>
            <a:ext cx="309634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Basic forms of steering AI movement</a:t>
            </a:r>
            <a:endParaRPr lang="en-US" sz="2000" dirty="0"/>
          </a:p>
          <a:p>
            <a:pPr algn="r"/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pPr algn="r"/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16"/>
          <p:cNvSpPr>
            <a:spLocks noChangeArrowheads="1"/>
          </p:cNvSpPr>
          <p:nvPr/>
        </p:nvSpPr>
        <p:spPr bwMode="auto">
          <a:xfrm>
            <a:off x="4692373" y="88569"/>
            <a:ext cx="4347371" cy="2517338"/>
          </a:xfrm>
          <a:prstGeom prst="roundRect">
            <a:avLst>
              <a:gd name="adj" fmla="val 6008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AutoShape 16"/>
          <p:cNvSpPr>
            <a:spLocks noChangeArrowheads="1"/>
          </p:cNvSpPr>
          <p:nvPr/>
        </p:nvSpPr>
        <p:spPr bwMode="auto">
          <a:xfrm>
            <a:off x="4678532" y="2689518"/>
            <a:ext cx="4361212" cy="1630588"/>
          </a:xfrm>
          <a:prstGeom prst="roundRect">
            <a:avLst>
              <a:gd name="adj" fmla="val 7279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AutoShape 16"/>
          <p:cNvSpPr>
            <a:spLocks noChangeArrowheads="1"/>
          </p:cNvSpPr>
          <p:nvPr/>
        </p:nvSpPr>
        <p:spPr bwMode="auto">
          <a:xfrm>
            <a:off x="142844" y="614042"/>
            <a:ext cx="4000528" cy="4412652"/>
          </a:xfrm>
          <a:prstGeom prst="roundRect">
            <a:avLst>
              <a:gd name="adj" fmla="val 6008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51520" y="634206"/>
            <a:ext cx="4572032" cy="4385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Arrive</a:t>
            </a:r>
            <a:r>
              <a:rPr lang="en-GB" dirty="0" smtClean="0">
                <a:latin typeface="Arial Narrow" pitchFamily="34" charset="0"/>
              </a:rPr>
              <a:t>(Vector source, Vector target,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Vector </a:t>
            </a:r>
            <a:r>
              <a:rPr lang="en-GB" dirty="0" err="1" smtClean="0">
                <a:latin typeface="Arial Narrow" pitchFamily="34" charset="0"/>
              </a:rPr>
              <a:t>currentVelocity</a:t>
            </a:r>
            <a:r>
              <a:rPr lang="en-GB" dirty="0" smtClean="0">
                <a:latin typeface="Arial Narrow" pitchFamily="34" charset="0"/>
              </a:rPr>
              <a:t>,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maxAcceleration</a:t>
            </a:r>
            <a:r>
              <a:rPr lang="en-GB" dirty="0" smtClean="0">
                <a:latin typeface="Arial Narrow" pitchFamily="34" charset="0"/>
              </a:rPr>
              <a:t>, float </a:t>
            </a:r>
            <a:r>
              <a:rPr lang="en-GB" dirty="0" err="1" smtClean="0">
                <a:latin typeface="Arial Narrow" pitchFamily="34" charset="0"/>
              </a:rPr>
              <a:t>maxSpeed</a:t>
            </a:r>
            <a:r>
              <a:rPr lang="en-GB" dirty="0" smtClean="0">
                <a:latin typeface="Arial Narrow" pitchFamily="34" charset="0"/>
              </a:rPr>
              <a:t>,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arriveRadius</a:t>
            </a:r>
            <a:r>
              <a:rPr lang="en-GB" dirty="0" smtClean="0">
                <a:latin typeface="Arial Narrow" pitchFamily="34" charset="0"/>
              </a:rPr>
              <a:t>, float </a:t>
            </a:r>
            <a:r>
              <a:rPr lang="en-GB" dirty="0" err="1" smtClean="0">
                <a:latin typeface="Arial Narrow" pitchFamily="34" charset="0"/>
              </a:rPr>
              <a:t>slowRadius</a:t>
            </a:r>
            <a:r>
              <a:rPr lang="en-GB" dirty="0" smtClean="0">
                <a:latin typeface="Arial Narrow" pitchFamily="34" charset="0"/>
              </a:rPr>
              <a:t> 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slowingFactor</a:t>
            </a:r>
            <a:r>
              <a:rPr lang="en-GB" dirty="0" smtClean="0">
                <a:latin typeface="Arial Narrow" pitchFamily="34" charset="0"/>
              </a:rPr>
              <a:t> = 0.2;</a:t>
            </a: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Vector acceleration = [0,0,.];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sz="900" dirty="0" smtClean="0">
                <a:latin typeface="Arial Narrow" pitchFamily="34" charset="0"/>
              </a:rPr>
              <a:t>	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Vector </a:t>
            </a:r>
            <a:r>
              <a:rPr lang="en-GB" b="1" dirty="0" smtClean="0">
                <a:latin typeface="Arial Narrow" pitchFamily="34" charset="0"/>
              </a:rPr>
              <a:t>direction</a:t>
            </a:r>
            <a:r>
              <a:rPr lang="en-GB" dirty="0" smtClean="0">
                <a:latin typeface="Arial Narrow" pitchFamily="34" charset="0"/>
              </a:rPr>
              <a:t> = target – source;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b="1" dirty="0" smtClean="0">
                <a:latin typeface="Arial Narrow" pitchFamily="34" charset="0"/>
              </a:rPr>
              <a:t>distance</a:t>
            </a:r>
            <a:r>
              <a:rPr lang="en-GB" dirty="0" smtClean="0">
                <a:latin typeface="Arial Narrow" pitchFamily="34" charset="0"/>
              </a:rPr>
              <a:t> = </a:t>
            </a:r>
            <a:r>
              <a:rPr lang="en-GB" dirty="0" err="1" smtClean="0">
                <a:latin typeface="Arial Narrow" pitchFamily="34" charset="0"/>
              </a:rPr>
              <a:t>direction.length</a:t>
            </a:r>
            <a:r>
              <a:rPr lang="en-GB" dirty="0" smtClean="0">
                <a:latin typeface="Arial Narrow" pitchFamily="34" charset="0"/>
              </a:rPr>
              <a:t>();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if( distance &lt; </a:t>
            </a:r>
            <a:r>
              <a:rPr lang="en-GB" dirty="0" err="1" smtClean="0">
                <a:latin typeface="Arial Narrow" pitchFamily="34" charset="0"/>
              </a:rPr>
              <a:t>arriveRadius</a:t>
            </a:r>
            <a:r>
              <a:rPr lang="en-GB" dirty="0" smtClean="0">
                <a:latin typeface="Arial Narrow" pitchFamily="34" charset="0"/>
              </a:rPr>
              <a:t> 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return acceleration;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{ </a:t>
            </a:r>
            <a:r>
              <a:rPr lang="en-GB" b="1" dirty="0" smtClean="0">
                <a:latin typeface="Arial Narrow" pitchFamily="34" charset="0"/>
              </a:rPr>
              <a:t>Determine target velocity </a:t>
            </a:r>
            <a:r>
              <a:rPr lang="en-GB" dirty="0" smtClean="0">
                <a:latin typeface="Arial Narrow" pitchFamily="34" charset="0"/>
              </a:rPr>
              <a:t>}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{ </a:t>
            </a:r>
            <a:r>
              <a:rPr lang="en-GB" b="1" dirty="0" smtClean="0">
                <a:latin typeface="Arial Narrow" pitchFamily="34" charset="0"/>
              </a:rPr>
              <a:t>Determine acceleration </a:t>
            </a:r>
            <a:r>
              <a:rPr lang="en-GB" dirty="0" smtClean="0">
                <a:latin typeface="Arial Narrow" pitchFamily="34" charset="0"/>
              </a:rPr>
              <a:t>}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return acceleration }</a:t>
            </a:r>
            <a:endParaRPr lang="en-GB" dirty="0">
              <a:latin typeface="Arial Narrow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678531" y="-169481"/>
            <a:ext cx="4572032" cy="2746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targetSpeed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if( </a:t>
            </a:r>
            <a:r>
              <a:rPr lang="en-GB" b="1" dirty="0" smtClean="0">
                <a:latin typeface="Arial Narrow" pitchFamily="34" charset="0"/>
              </a:rPr>
              <a:t>distance &gt; </a:t>
            </a:r>
            <a:r>
              <a:rPr lang="en-GB" b="1" dirty="0" err="1" smtClean="0">
                <a:latin typeface="Arial Narrow" pitchFamily="34" charset="0"/>
              </a:rPr>
              <a:t>slowRadius</a:t>
            </a:r>
            <a:r>
              <a:rPr lang="en-GB" b="1" dirty="0" smtClean="0">
                <a:latin typeface="Arial Narrow" pitchFamily="34" charset="0"/>
              </a:rPr>
              <a:t> </a:t>
            </a:r>
            <a:r>
              <a:rPr lang="en-GB" dirty="0" smtClean="0">
                <a:latin typeface="Arial Narrow" pitchFamily="34" charset="0"/>
              </a:rPr>
              <a:t>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</a:t>
            </a:r>
            <a:r>
              <a:rPr lang="en-GB" dirty="0" err="1" smtClean="0">
                <a:latin typeface="Arial Narrow" pitchFamily="34" charset="0"/>
              </a:rPr>
              <a:t>targetSpeed</a:t>
            </a:r>
            <a:r>
              <a:rPr lang="en-GB" dirty="0" smtClean="0">
                <a:latin typeface="Arial Narrow" pitchFamily="34" charset="0"/>
              </a:rPr>
              <a:t> = </a:t>
            </a:r>
            <a:r>
              <a:rPr lang="en-GB" dirty="0" err="1" smtClean="0">
                <a:latin typeface="Arial Narrow" pitchFamily="34" charset="0"/>
              </a:rPr>
              <a:t>maxSpeed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else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</a:t>
            </a:r>
            <a:r>
              <a:rPr lang="en-GB" dirty="0" err="1" smtClean="0">
                <a:latin typeface="Arial Narrow" pitchFamily="34" charset="0"/>
              </a:rPr>
              <a:t>targetSpeed</a:t>
            </a:r>
            <a:r>
              <a:rPr lang="en-GB" dirty="0" smtClean="0">
                <a:latin typeface="Arial Narrow" pitchFamily="34" charset="0"/>
              </a:rPr>
              <a:t> = </a:t>
            </a:r>
            <a:r>
              <a:rPr lang="en-GB" dirty="0" err="1" smtClean="0">
                <a:latin typeface="Arial Narrow" pitchFamily="34" charset="0"/>
              </a:rPr>
              <a:t>maxSpeed</a:t>
            </a:r>
            <a:r>
              <a:rPr lang="en-GB" dirty="0" smtClean="0">
                <a:latin typeface="Arial Narrow" pitchFamily="34" charset="0"/>
              </a:rPr>
              <a:t> *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	distance / </a:t>
            </a:r>
            <a:r>
              <a:rPr lang="en-GB" dirty="0" err="1" smtClean="0">
                <a:latin typeface="Arial Narrow" pitchFamily="34" charset="0"/>
              </a:rPr>
              <a:t>slowRadius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Vector </a:t>
            </a:r>
            <a:r>
              <a:rPr lang="en-GB" b="1" dirty="0" err="1" smtClean="0">
                <a:latin typeface="Arial Narrow" pitchFamily="34" charset="0"/>
              </a:rPr>
              <a:t>targetVelocity</a:t>
            </a:r>
            <a:r>
              <a:rPr lang="en-GB" dirty="0" smtClean="0">
                <a:latin typeface="Arial Narrow" pitchFamily="34" charset="0"/>
              </a:rPr>
              <a:t> =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</a:t>
            </a:r>
            <a:r>
              <a:rPr lang="en-GB" dirty="0" err="1" smtClean="0">
                <a:latin typeface="Arial Narrow" pitchFamily="34" charset="0"/>
              </a:rPr>
              <a:t>direction.normalise</a:t>
            </a:r>
            <a:r>
              <a:rPr lang="en-GB" dirty="0" smtClean="0">
                <a:latin typeface="Arial Narrow" pitchFamily="34" charset="0"/>
              </a:rPr>
              <a:t>() * </a:t>
            </a:r>
            <a:r>
              <a:rPr lang="en-GB" dirty="0" err="1" smtClean="0">
                <a:latin typeface="Arial Narrow" pitchFamily="34" charset="0"/>
              </a:rPr>
              <a:t>targetSpeed</a:t>
            </a:r>
            <a:r>
              <a:rPr lang="en-GB" dirty="0" smtClean="0">
                <a:latin typeface="Arial Narrow" pitchFamily="34" charset="0"/>
              </a:rPr>
              <a:t>;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495627" y="2684115"/>
            <a:ext cx="4645997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</a:t>
            </a:r>
            <a:r>
              <a:rPr lang="en-GB" b="1" dirty="0" smtClean="0">
                <a:latin typeface="Arial Narrow" pitchFamily="34" charset="0"/>
              </a:rPr>
              <a:t>acceleration = </a:t>
            </a:r>
            <a:r>
              <a:rPr lang="en-GB" b="1" dirty="0" err="1" smtClean="0">
                <a:latin typeface="Arial Narrow" pitchFamily="34" charset="0"/>
              </a:rPr>
              <a:t>targetVelocity</a:t>
            </a:r>
            <a:r>
              <a:rPr lang="en-GB" b="1" dirty="0" smtClean="0">
                <a:latin typeface="Arial Narrow" pitchFamily="34" charset="0"/>
              </a:rPr>
              <a:t> – </a:t>
            </a:r>
            <a:r>
              <a:rPr lang="en-GB" b="1" dirty="0" err="1" smtClean="0">
                <a:latin typeface="Arial Narrow" pitchFamily="34" charset="0"/>
              </a:rPr>
              <a:t>currentVelocity</a:t>
            </a:r>
            <a:r>
              <a:rPr lang="en-GB" b="1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	acceleration /= </a:t>
            </a:r>
            <a:r>
              <a:rPr lang="en-GB" b="1" dirty="0" err="1" smtClean="0">
                <a:latin typeface="Arial Narrow" pitchFamily="34" charset="0"/>
              </a:rPr>
              <a:t>slowingFactor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if( </a:t>
            </a:r>
            <a:r>
              <a:rPr lang="en-GB" dirty="0" err="1" smtClean="0">
                <a:latin typeface="Arial Narrow" pitchFamily="34" charset="0"/>
              </a:rPr>
              <a:t>acceleration.length</a:t>
            </a:r>
            <a:r>
              <a:rPr lang="en-GB" dirty="0" smtClean="0">
                <a:latin typeface="Arial Narrow" pitchFamily="34" charset="0"/>
              </a:rPr>
              <a:t>()  &gt; </a:t>
            </a:r>
            <a:r>
              <a:rPr lang="en-GB" dirty="0" err="1" smtClean="0">
                <a:latin typeface="Arial Narrow" pitchFamily="34" charset="0"/>
              </a:rPr>
              <a:t>maxAcceleration</a:t>
            </a:r>
            <a:r>
              <a:rPr lang="en-GB" dirty="0" smtClean="0">
                <a:latin typeface="Arial Narrow" pitchFamily="34" charset="0"/>
              </a:rPr>
              <a:t> 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acceleration = </a:t>
            </a:r>
            <a:r>
              <a:rPr lang="en-GB" dirty="0" err="1" smtClean="0">
                <a:latin typeface="Arial Narrow" pitchFamily="34" charset="0"/>
              </a:rPr>
              <a:t>acceleration.normalise</a:t>
            </a:r>
            <a:r>
              <a:rPr lang="en-GB" dirty="0" smtClean="0">
                <a:latin typeface="Arial Narrow" pitchFamily="34" charset="0"/>
              </a:rPr>
              <a:t>()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	*  </a:t>
            </a:r>
            <a:r>
              <a:rPr lang="en-GB" dirty="0" err="1" smtClean="0">
                <a:latin typeface="Arial Narrow" pitchFamily="34" charset="0"/>
              </a:rPr>
              <a:t>maxAcceleration</a:t>
            </a:r>
            <a:r>
              <a:rPr lang="en-GB" dirty="0" smtClean="0">
                <a:latin typeface="Arial Narrow" pitchFamily="34" charset="0"/>
              </a:rPr>
              <a:t>;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229757" y="82242"/>
            <a:ext cx="1312932" cy="4073684"/>
            <a:chOff x="3571868" y="428604"/>
            <a:chExt cx="1312932" cy="5000660"/>
          </a:xfrm>
        </p:grpSpPr>
        <p:sp>
          <p:nvSpPr>
            <p:cNvPr id="10" name="Oval 9"/>
            <p:cNvSpPr/>
            <p:nvPr/>
          </p:nvSpPr>
          <p:spPr>
            <a:xfrm>
              <a:off x="3571868" y="5357826"/>
              <a:ext cx="71438" cy="7143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" name="Shape 19"/>
            <p:cNvCxnSpPr>
              <a:stCxn id="10" idx="6"/>
              <a:endCxn id="12" idx="1"/>
            </p:cNvCxnSpPr>
            <p:nvPr/>
          </p:nvCxnSpPr>
          <p:spPr>
            <a:xfrm flipV="1">
              <a:off x="3643306" y="1977570"/>
              <a:ext cx="1143008" cy="3415976"/>
            </a:xfrm>
            <a:prstGeom prst="bentConnector3">
              <a:avLst>
                <a:gd name="adj1" fmla="val 84495"/>
              </a:avLst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2" name="Left Bracket 11"/>
            <p:cNvSpPr/>
            <p:nvPr/>
          </p:nvSpPr>
          <p:spPr>
            <a:xfrm>
              <a:off x="4786314" y="428604"/>
              <a:ext cx="98486" cy="3097931"/>
            </a:xfrm>
            <a:prstGeom prst="leftBracket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231112" y="2712598"/>
            <a:ext cx="1357321" cy="1640509"/>
            <a:chOff x="3571868" y="2961558"/>
            <a:chExt cx="1357321" cy="2753458"/>
          </a:xfrm>
        </p:grpSpPr>
        <p:sp>
          <p:nvSpPr>
            <p:cNvPr id="14" name="Oval 13"/>
            <p:cNvSpPr/>
            <p:nvPr/>
          </p:nvSpPr>
          <p:spPr>
            <a:xfrm>
              <a:off x="3571868" y="5643578"/>
              <a:ext cx="71438" cy="7143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5" name="Shape 19"/>
            <p:cNvCxnSpPr>
              <a:stCxn id="14" idx="6"/>
              <a:endCxn id="16" idx="1"/>
            </p:cNvCxnSpPr>
            <p:nvPr/>
          </p:nvCxnSpPr>
          <p:spPr>
            <a:xfrm flipV="1">
              <a:off x="3643306" y="4310592"/>
              <a:ext cx="1193076" cy="1368705"/>
            </a:xfrm>
            <a:prstGeom prst="bentConnector3">
              <a:avLst>
                <a:gd name="adj1" fmla="val 90782"/>
              </a:avLst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6" name="Left Bracket 15"/>
            <p:cNvSpPr/>
            <p:nvPr/>
          </p:nvSpPr>
          <p:spPr>
            <a:xfrm>
              <a:off x="4836382" y="2961558"/>
              <a:ext cx="92807" cy="2698069"/>
            </a:xfrm>
            <a:prstGeom prst="leftBracket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740352" y="362172"/>
            <a:ext cx="1149708" cy="1477328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600" dirty="0" smtClean="0">
                <a:solidFill>
                  <a:srgbClr val="0070C0"/>
                </a:solidFill>
                <a:latin typeface="Arial Narrow" pitchFamily="34" charset="0"/>
              </a:rPr>
              <a:t>If outside slow radius, then max speed, else scale speed based on distance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16943" y="4381112"/>
            <a:ext cx="2428860" cy="492443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600" dirty="0" smtClean="0">
                <a:solidFill>
                  <a:srgbClr val="0070C0"/>
                </a:solidFill>
                <a:latin typeface="Arial Narrow" pitchFamily="34" charset="0"/>
              </a:rPr>
              <a:t>Calc acceleration so that it  will slow down object near target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001207" y="1870777"/>
            <a:ext cx="998446" cy="646331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err="1" smtClean="0">
                <a:solidFill>
                  <a:srgbClr val="0070C0"/>
                </a:solidFill>
                <a:latin typeface="Arial Narrow" pitchFamily="34" charset="0"/>
              </a:rPr>
              <a:t>slowingFactor</a:t>
            </a:r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 = </a:t>
            </a:r>
            <a:r>
              <a:rPr lang="en-GB" sz="1400" dirty="0" err="1" smtClean="0">
                <a:solidFill>
                  <a:srgbClr val="0070C0"/>
                </a:solidFill>
                <a:latin typeface="Arial Narrow" pitchFamily="34" charset="0"/>
              </a:rPr>
              <a:t>deaccelerate</a:t>
            </a:r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 strength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036318" y="3337677"/>
            <a:ext cx="714380" cy="430887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return 0 if at target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1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Arrive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50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449" y="-29463"/>
            <a:ext cx="9156449" cy="517296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-252536" y="339502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dirty="0" smtClean="0">
                <a:solidFill>
                  <a:schemeClr val="tx1"/>
                </a:solidFill>
                <a:effectLst/>
                <a:latin typeface="Calibri" pitchFamily="34" charset="0"/>
              </a:rPr>
              <a:t>Wander</a:t>
            </a:r>
            <a:endParaRPr lang="en-GB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509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5580112" y="267494"/>
            <a:ext cx="2143140" cy="2071702"/>
          </a:xfrm>
          <a:prstGeom prst="ellipse">
            <a:avLst/>
          </a:prstGeom>
          <a:noFill/>
          <a:ln>
            <a:solidFill>
              <a:schemeClr val="accent2">
                <a:lumMod val="50000"/>
              </a:schemeClr>
            </a:solidFill>
            <a:prstDash val="dash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6621398" y="1339064"/>
            <a:ext cx="5547" cy="314327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794558" y="2482072"/>
            <a:ext cx="1357322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Circle at a defined fixed distance from object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722856" y="406981"/>
            <a:ext cx="92869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Wander target</a:t>
            </a:r>
          </a:p>
        </p:txBody>
      </p:sp>
      <p:grpSp>
        <p:nvGrpSpPr>
          <p:cNvPr id="8" name="Group 19"/>
          <p:cNvGrpSpPr/>
          <p:nvPr/>
        </p:nvGrpSpPr>
        <p:grpSpPr>
          <a:xfrm>
            <a:off x="5365798" y="767560"/>
            <a:ext cx="500066" cy="500066"/>
            <a:chOff x="6643702" y="2285992"/>
            <a:chExt cx="928694" cy="928694"/>
          </a:xfrm>
        </p:grpSpPr>
        <p:sp>
          <p:nvSpPr>
            <p:cNvPr id="9" name="Oval 8"/>
            <p:cNvSpPr/>
            <p:nvPr/>
          </p:nvSpPr>
          <p:spPr>
            <a:xfrm>
              <a:off x="6715140" y="2357430"/>
              <a:ext cx="785818" cy="785818"/>
            </a:xfrm>
            <a:prstGeom prst="ellipse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effectLst>
                  <a:reflection blurRad="6350" stA="55000" endA="300" endPos="45500" dir="5400000" sy="-100000" algn="bl" rotWithShape="0"/>
                </a:effectLst>
              </a:endParaRPr>
            </a:p>
          </p:txBody>
        </p:sp>
        <p:sp>
          <p:nvSpPr>
            <p:cNvPr id="10" name="Plus 9"/>
            <p:cNvSpPr/>
            <p:nvPr/>
          </p:nvSpPr>
          <p:spPr>
            <a:xfrm>
              <a:off x="6643702" y="2285992"/>
              <a:ext cx="928694" cy="928694"/>
            </a:xfrm>
            <a:prstGeom prst="mathPlus">
              <a:avLst>
                <a:gd name="adj1" fmla="val 19495"/>
              </a:avLst>
            </a:prstGeom>
            <a:solidFill>
              <a:srgbClr val="99FF33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1" name="Straight Arrow Connector 10"/>
          <p:cNvCxnSpPr/>
          <p:nvPr/>
        </p:nvCxnSpPr>
        <p:spPr>
          <a:xfrm rot="16200000" flipV="1">
            <a:off x="5740764" y="3535868"/>
            <a:ext cx="1321772" cy="357190"/>
          </a:xfrm>
          <a:prstGeom prst="straightConnector1">
            <a:avLst/>
          </a:prstGeom>
          <a:ln>
            <a:solidFill>
              <a:srgbClr val="009900"/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437236" y="2624948"/>
            <a:ext cx="100013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Wander output</a:t>
            </a:r>
          </a:p>
        </p:txBody>
      </p:sp>
      <p:sp>
        <p:nvSpPr>
          <p:cNvPr id="13" name="Flowchart: Extract 12"/>
          <p:cNvSpPr/>
          <p:nvPr/>
        </p:nvSpPr>
        <p:spPr>
          <a:xfrm>
            <a:off x="6437368" y="4339460"/>
            <a:ext cx="373607" cy="428628"/>
          </a:xfrm>
          <a:prstGeom prst="flowChartExtra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Wander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9775" y="555526"/>
            <a:ext cx="462508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Wander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produces movement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that gives the impression of a random walk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To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avoid jittery behaviour a circle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is projected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in front of the object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with the object 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steering towards a target that is constrained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to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move along the perimeter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Each update, the target is displaced by a small random amount (moving back and forth around the perimeter over time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).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By controlling size of circle, distance from object and random displacement, a wide range of motion can be generated.</a:t>
            </a:r>
          </a:p>
          <a:p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048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/>
      <p:bldP spid="12" grpId="0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Wander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17" name="AutoShape 16"/>
          <p:cNvSpPr>
            <a:spLocks noChangeArrowheads="1"/>
          </p:cNvSpPr>
          <p:nvPr/>
        </p:nvSpPr>
        <p:spPr bwMode="auto">
          <a:xfrm>
            <a:off x="142843" y="538189"/>
            <a:ext cx="4680779" cy="4481834"/>
          </a:xfrm>
          <a:prstGeom prst="roundRect">
            <a:avLst>
              <a:gd name="adj" fmla="val 6008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214282" y="538189"/>
            <a:ext cx="4643470" cy="4770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Wander</a:t>
            </a:r>
            <a:r>
              <a:rPr lang="en-GB" dirty="0" smtClean="0">
                <a:latin typeface="Arial Narrow" pitchFamily="34" charset="0"/>
              </a:rPr>
              <a:t>( Vector source,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float </a:t>
            </a:r>
            <a:r>
              <a:rPr lang="en-GB" dirty="0" err="1" smtClean="0">
                <a:latin typeface="Arial Narrow" pitchFamily="34" charset="0"/>
              </a:rPr>
              <a:t>sourceOrientation</a:t>
            </a:r>
            <a:r>
              <a:rPr lang="en-GB" dirty="0" smtClean="0">
                <a:latin typeface="Arial Narrow" pitchFamily="34" charset="0"/>
              </a:rPr>
              <a:t>, float </a:t>
            </a:r>
            <a:r>
              <a:rPr lang="en-GB" dirty="0" err="1" smtClean="0">
                <a:latin typeface="Arial Narrow" pitchFamily="34" charset="0"/>
              </a:rPr>
              <a:t>maxAcceleration</a:t>
            </a:r>
            <a:r>
              <a:rPr lang="en-GB" dirty="0" smtClean="0">
                <a:latin typeface="Arial Narrow" pitchFamily="34" charset="0"/>
              </a:rPr>
              <a:t>,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float </a:t>
            </a:r>
            <a:r>
              <a:rPr lang="en-GB" dirty="0" err="1" smtClean="0">
                <a:latin typeface="Arial Narrow" pitchFamily="34" charset="0"/>
              </a:rPr>
              <a:t>wanderOffset</a:t>
            </a:r>
            <a:r>
              <a:rPr lang="en-GB" dirty="0" smtClean="0">
                <a:latin typeface="Arial Narrow" pitchFamily="34" charset="0"/>
              </a:rPr>
              <a:t>, float </a:t>
            </a:r>
            <a:r>
              <a:rPr lang="en-GB" dirty="0" err="1" smtClean="0">
                <a:latin typeface="Arial Narrow" pitchFamily="34" charset="0"/>
              </a:rPr>
              <a:t>wanderRadius</a:t>
            </a:r>
            <a:r>
              <a:rPr lang="en-GB" dirty="0" smtClean="0">
                <a:latin typeface="Arial Narrow" pitchFamily="34" charset="0"/>
              </a:rPr>
              <a:t>,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float </a:t>
            </a:r>
            <a:r>
              <a:rPr lang="en-GB" dirty="0" err="1" smtClean="0">
                <a:latin typeface="Arial Narrow" pitchFamily="34" charset="0"/>
              </a:rPr>
              <a:t>wanderRate</a:t>
            </a:r>
            <a:r>
              <a:rPr lang="en-GB" dirty="0" smtClean="0">
                <a:latin typeface="Arial Narrow" pitchFamily="34" charset="0"/>
              </a:rPr>
              <a:t>, float </a:t>
            </a:r>
            <a:r>
              <a:rPr lang="en-GB" dirty="0" err="1" smtClean="0">
                <a:latin typeface="Arial Narrow" pitchFamily="34" charset="0"/>
              </a:rPr>
              <a:t>wanderOrientation</a:t>
            </a:r>
            <a:r>
              <a:rPr lang="en-GB" dirty="0" smtClean="0">
                <a:latin typeface="Arial Narrow" pitchFamily="34" charset="0"/>
              </a:rPr>
              <a:t> 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err="1" smtClean="0">
                <a:latin typeface="Arial Narrow" pitchFamily="34" charset="0"/>
              </a:rPr>
              <a:t>wanderOrientation</a:t>
            </a:r>
            <a:r>
              <a:rPr lang="en-GB" dirty="0" smtClean="0">
                <a:latin typeface="Arial Narrow" pitchFamily="34" charset="0"/>
              </a:rPr>
              <a:t> += </a:t>
            </a:r>
            <a:r>
              <a:rPr lang="en-GB" dirty="0" err="1" smtClean="0">
                <a:latin typeface="Arial Narrow" pitchFamily="34" charset="0"/>
              </a:rPr>
              <a:t>wanderRate</a:t>
            </a: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* </a:t>
            </a:r>
            <a:r>
              <a:rPr lang="en-GB" dirty="0" err="1" smtClean="0">
                <a:latin typeface="Arial Narrow" pitchFamily="34" charset="0"/>
              </a:rPr>
              <a:t>randomBinomial</a:t>
            </a:r>
            <a:r>
              <a:rPr lang="en-GB" dirty="0" smtClean="0">
                <a:latin typeface="Arial Narrow" pitchFamily="34" charset="0"/>
              </a:rPr>
              <a:t>();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err="1" smtClean="0">
                <a:latin typeface="Arial Narrow" pitchFamily="34" charset="0"/>
              </a:rPr>
              <a:t>targetOrientation</a:t>
            </a:r>
            <a:r>
              <a:rPr lang="en-GB" dirty="0" smtClean="0">
                <a:latin typeface="Arial Narrow" pitchFamily="34" charset="0"/>
              </a:rPr>
              <a:t> =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</a:t>
            </a:r>
            <a:r>
              <a:rPr lang="en-GB" dirty="0" err="1" smtClean="0">
                <a:latin typeface="Arial Narrow" pitchFamily="34" charset="0"/>
              </a:rPr>
              <a:t>wanderOrientation</a:t>
            </a:r>
            <a:r>
              <a:rPr lang="en-GB" dirty="0" smtClean="0">
                <a:latin typeface="Arial Narrow" pitchFamily="34" charset="0"/>
              </a:rPr>
              <a:t> + </a:t>
            </a:r>
            <a:r>
              <a:rPr lang="en-GB" dirty="0" err="1" smtClean="0">
                <a:latin typeface="Arial Narrow" pitchFamily="34" charset="0"/>
              </a:rPr>
              <a:t>sourceOrientation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Vector target = source +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</a:t>
            </a:r>
            <a:r>
              <a:rPr lang="en-GB" dirty="0" err="1" smtClean="0">
                <a:latin typeface="Arial Narrow" pitchFamily="34" charset="0"/>
              </a:rPr>
              <a:t>wanderOffset</a:t>
            </a:r>
            <a:r>
              <a:rPr lang="en-GB" dirty="0" smtClean="0">
                <a:latin typeface="Arial Narrow" pitchFamily="34" charset="0"/>
              </a:rPr>
              <a:t> * </a:t>
            </a:r>
            <a:r>
              <a:rPr lang="en-GB" dirty="0" err="1" smtClean="0">
                <a:latin typeface="Arial Narrow" pitchFamily="34" charset="0"/>
              </a:rPr>
              <a:t>asVector</a:t>
            </a:r>
            <a:r>
              <a:rPr lang="en-GB" dirty="0" smtClean="0">
                <a:latin typeface="Arial Narrow" pitchFamily="34" charset="0"/>
              </a:rPr>
              <a:t>(</a:t>
            </a:r>
            <a:r>
              <a:rPr lang="en-GB" dirty="0" err="1" smtClean="0">
                <a:latin typeface="Arial Narrow" pitchFamily="34" charset="0"/>
              </a:rPr>
              <a:t>sourceOrientation</a:t>
            </a:r>
            <a:r>
              <a:rPr lang="en-GB" dirty="0" smtClean="0">
                <a:latin typeface="Arial Narrow" pitchFamily="34" charset="0"/>
              </a:rPr>
              <a:t>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target += </a:t>
            </a:r>
            <a:r>
              <a:rPr lang="en-GB" dirty="0" err="1" smtClean="0">
                <a:latin typeface="Arial Narrow" pitchFamily="34" charset="0"/>
              </a:rPr>
              <a:t>wanderRadius</a:t>
            </a:r>
            <a:r>
              <a:rPr lang="en-GB" dirty="0" smtClean="0">
                <a:latin typeface="Arial Narrow" pitchFamily="34" charset="0"/>
              </a:rPr>
              <a:t> * </a:t>
            </a:r>
            <a:r>
              <a:rPr lang="en-GB" dirty="0" err="1" smtClean="0">
                <a:latin typeface="Arial Narrow" pitchFamily="34" charset="0"/>
              </a:rPr>
              <a:t>asVector</a:t>
            </a:r>
            <a:r>
              <a:rPr lang="en-GB" dirty="0" smtClean="0">
                <a:latin typeface="Arial Narrow" pitchFamily="34" charset="0"/>
              </a:rPr>
              <a:t>(</a:t>
            </a:r>
            <a:r>
              <a:rPr lang="en-GB" dirty="0" err="1" smtClean="0">
                <a:latin typeface="Arial Narrow" pitchFamily="34" charset="0"/>
              </a:rPr>
              <a:t>targetOrientation</a:t>
            </a:r>
            <a:r>
              <a:rPr lang="en-GB" dirty="0" smtClean="0">
                <a:latin typeface="Arial Narrow" pitchFamily="34" charset="0"/>
              </a:rPr>
              <a:t>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 {Return acceleration based on a Seek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	towards the determine target location }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2000" dirty="0" smtClean="0">
              <a:latin typeface="Arial Narrow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285984" y="2336243"/>
            <a:ext cx="1874643" cy="430887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Any random function will suffice, binomial is smooth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0" name="AutoShape 16"/>
          <p:cNvSpPr>
            <a:spLocks noChangeArrowheads="1"/>
          </p:cNvSpPr>
          <p:nvPr/>
        </p:nvSpPr>
        <p:spPr bwMode="auto">
          <a:xfrm>
            <a:off x="4925154" y="3704218"/>
            <a:ext cx="3131756" cy="1309883"/>
          </a:xfrm>
          <a:prstGeom prst="roundRect">
            <a:avLst>
              <a:gd name="adj" fmla="val 9694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4968099" y="3723878"/>
            <a:ext cx="3286148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Vector2 </a:t>
            </a:r>
            <a:r>
              <a:rPr lang="en-GB" b="1" dirty="0" err="1" smtClean="0">
                <a:latin typeface="Arial Narrow" pitchFamily="34" charset="0"/>
              </a:rPr>
              <a:t>asVector</a:t>
            </a:r>
            <a:r>
              <a:rPr lang="en-GB" dirty="0" smtClean="0">
                <a:latin typeface="Arial Narrow" pitchFamily="34" charset="0"/>
              </a:rPr>
              <a:t>( float angle 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return new Vector2(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(float)</a:t>
            </a:r>
            <a:r>
              <a:rPr lang="en-GB" dirty="0" err="1" smtClean="0">
                <a:latin typeface="Arial Narrow" pitchFamily="34" charset="0"/>
              </a:rPr>
              <a:t>Math.Cos</a:t>
            </a:r>
            <a:r>
              <a:rPr lang="en-GB" dirty="0" smtClean="0">
                <a:latin typeface="Arial Narrow" pitchFamily="34" charset="0"/>
              </a:rPr>
              <a:t>(angle),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(float)</a:t>
            </a:r>
            <a:r>
              <a:rPr lang="en-GB" dirty="0" err="1" smtClean="0">
                <a:latin typeface="Arial Narrow" pitchFamily="34" charset="0"/>
              </a:rPr>
              <a:t>Math.Sin</a:t>
            </a:r>
            <a:r>
              <a:rPr lang="en-GB" dirty="0" smtClean="0">
                <a:latin typeface="Arial Narrow" pitchFamily="34" charset="0"/>
              </a:rPr>
              <a:t>(angle) ); }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970456" y="3193499"/>
            <a:ext cx="2598558" cy="430887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Return a (2D) vector with the same orientation as the specified angle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2877" y="1754857"/>
            <a:ext cx="2090891" cy="215444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Work out new target orientation 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9552" y="3158345"/>
            <a:ext cx="2055742" cy="215444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Work out new target position</a:t>
            </a:r>
            <a:endParaRPr lang="en-GB" sz="1600" dirty="0">
              <a:solidFill>
                <a:srgbClr val="0070C0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4974922" y="243646"/>
            <a:ext cx="4286280" cy="3022421"/>
            <a:chOff x="5000628" y="1263835"/>
            <a:chExt cx="4286280" cy="3022421"/>
          </a:xfrm>
        </p:grpSpPr>
        <p:cxnSp>
          <p:nvCxnSpPr>
            <p:cNvPr id="26" name="Straight Connector 25"/>
            <p:cNvCxnSpPr>
              <a:endCxn id="34" idx="3"/>
            </p:cNvCxnSpPr>
            <p:nvPr/>
          </p:nvCxnSpPr>
          <p:spPr>
            <a:xfrm rot="5400000" flipH="1" flipV="1">
              <a:off x="6328716" y="3142492"/>
              <a:ext cx="958685" cy="47158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5643570" y="1428736"/>
              <a:ext cx="2857520" cy="2857520"/>
            </a:xfrm>
            <a:prstGeom prst="ellipse">
              <a:avLst/>
            </a:prstGeom>
            <a:noFill/>
            <a:ln>
              <a:solidFill>
                <a:schemeClr val="accent2">
                  <a:lumMod val="50000"/>
                </a:schemeClr>
              </a:solidFill>
              <a:prstDash val="dash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6429388" y="1692463"/>
              <a:ext cx="142876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tabLst>
                  <a:tab pos="0" algn="l"/>
                  <a:tab pos="361950" algn="l"/>
                  <a:tab pos="896938" algn="l"/>
                  <a:tab pos="2328863" algn="l"/>
                </a:tabLst>
              </a:pPr>
              <a:r>
                <a:rPr lang="en-GB" sz="1400" dirty="0" err="1" smtClean="0">
                  <a:latin typeface="Arial Narrow" pitchFamily="34" charset="0"/>
                </a:rPr>
                <a:t>wanderOrientation</a:t>
              </a:r>
              <a:endParaRPr lang="en-GB" sz="1400" dirty="0" smtClean="0">
                <a:latin typeface="Arial Narrow" pitchFamily="34" charset="0"/>
              </a:endParaRPr>
            </a:p>
          </p:txBody>
        </p:sp>
        <p:grpSp>
          <p:nvGrpSpPr>
            <p:cNvPr id="29" name="Group 19"/>
            <p:cNvGrpSpPr/>
            <p:nvPr/>
          </p:nvGrpSpPr>
          <p:grpSpPr>
            <a:xfrm>
              <a:off x="6072198" y="1571612"/>
              <a:ext cx="285752" cy="285752"/>
              <a:chOff x="6643702" y="2285992"/>
              <a:chExt cx="928694" cy="928694"/>
            </a:xfrm>
          </p:grpSpPr>
          <p:sp>
            <p:nvSpPr>
              <p:cNvPr id="40" name="Oval 39"/>
              <p:cNvSpPr/>
              <p:nvPr/>
            </p:nvSpPr>
            <p:spPr>
              <a:xfrm>
                <a:off x="6715140" y="2357430"/>
                <a:ext cx="785818" cy="785818"/>
              </a:xfrm>
              <a:prstGeom prst="ellipse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effectLst>
                    <a:reflection blurRad="6350" stA="55000" endA="300" endPos="45500" dir="5400000" sy="-100000" algn="bl" rotWithShape="0"/>
                  </a:effectLst>
                </a:endParaRPr>
              </a:p>
            </p:txBody>
          </p:sp>
          <p:sp>
            <p:nvSpPr>
              <p:cNvPr id="41" name="Plus 40"/>
              <p:cNvSpPr/>
              <p:nvPr/>
            </p:nvSpPr>
            <p:spPr>
              <a:xfrm>
                <a:off x="6643702" y="2285992"/>
                <a:ext cx="928694" cy="928694"/>
              </a:xfrm>
              <a:prstGeom prst="mathPlus">
                <a:avLst>
                  <a:gd name="adj1" fmla="val 19495"/>
                </a:avLst>
              </a:prstGeom>
              <a:solidFill>
                <a:srgbClr val="99FF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30" name="Straight Arrow Connector 29"/>
            <p:cNvCxnSpPr>
              <a:endCxn id="27" idx="7"/>
            </p:cNvCxnSpPr>
            <p:nvPr/>
          </p:nvCxnSpPr>
          <p:spPr>
            <a:xfrm rot="5400000" flipH="1" flipV="1">
              <a:off x="7125824" y="1865154"/>
              <a:ext cx="974736" cy="93884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6858016" y="3071810"/>
              <a:ext cx="142876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tabLst>
                  <a:tab pos="0" algn="l"/>
                  <a:tab pos="361950" algn="l"/>
                  <a:tab pos="896938" algn="l"/>
                  <a:tab pos="2328863" algn="l"/>
                </a:tabLst>
              </a:pPr>
              <a:r>
                <a:rPr lang="en-GB" sz="1400" dirty="0" err="1" smtClean="0">
                  <a:latin typeface="Arial Narrow" pitchFamily="34" charset="0"/>
                </a:rPr>
                <a:t>wanderOffset</a:t>
              </a:r>
              <a:endParaRPr lang="en-GB" sz="1400" dirty="0" smtClean="0">
                <a:latin typeface="Arial Narrow" pitchFamily="34" charset="0"/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7858148" y="1406711"/>
              <a:ext cx="142876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tabLst>
                  <a:tab pos="0" algn="l"/>
                  <a:tab pos="361950" algn="l"/>
                  <a:tab pos="896938" algn="l"/>
                  <a:tab pos="2328863" algn="l"/>
                </a:tabLst>
              </a:pPr>
              <a:r>
                <a:rPr lang="en-GB" sz="1400" dirty="0" err="1" smtClean="0">
                  <a:latin typeface="Arial Narrow" pitchFamily="34" charset="0"/>
                </a:rPr>
                <a:t>wanderRadius</a:t>
              </a:r>
              <a:endParaRPr lang="en-GB" sz="1400" dirty="0" smtClean="0">
                <a:latin typeface="Arial Narrow" pitchFamily="34" charset="0"/>
              </a:endParaRPr>
            </a:p>
          </p:txBody>
        </p:sp>
        <p:cxnSp>
          <p:nvCxnSpPr>
            <p:cNvPr id="33" name="Straight Connector 32"/>
            <p:cNvCxnSpPr/>
            <p:nvPr/>
          </p:nvCxnSpPr>
          <p:spPr>
            <a:xfrm rot="5400000" flipH="1" flipV="1">
              <a:off x="6710378" y="2393149"/>
              <a:ext cx="785818" cy="15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7013862" y="2724144"/>
              <a:ext cx="204790" cy="204790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accent2">
                  <a:lumMod val="50000"/>
                </a:schemeClr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Freeform 34"/>
            <p:cNvSpPr/>
            <p:nvPr/>
          </p:nvSpPr>
          <p:spPr>
            <a:xfrm>
              <a:off x="6858015" y="2018581"/>
              <a:ext cx="226697" cy="267411"/>
            </a:xfrm>
            <a:custGeom>
              <a:avLst/>
              <a:gdLst>
                <a:gd name="connsiteX0" fmla="*/ 422694 w 422694"/>
                <a:gd name="connsiteY0" fmla="*/ 0 h 224287"/>
                <a:gd name="connsiteX1" fmla="*/ 86264 w 422694"/>
                <a:gd name="connsiteY1" fmla="*/ 103517 h 224287"/>
                <a:gd name="connsiteX2" fmla="*/ 0 w 422694"/>
                <a:gd name="connsiteY2" fmla="*/ 224287 h 224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2694" h="224287">
                  <a:moveTo>
                    <a:pt x="422694" y="0"/>
                  </a:moveTo>
                  <a:cubicBezTo>
                    <a:pt x="289703" y="33068"/>
                    <a:pt x="156713" y="66136"/>
                    <a:pt x="86264" y="103517"/>
                  </a:cubicBezTo>
                  <a:cubicBezTo>
                    <a:pt x="15815" y="140898"/>
                    <a:pt x="7907" y="182592"/>
                    <a:pt x="0" y="224287"/>
                  </a:cubicBezTo>
                </a:path>
              </a:pathLst>
            </a:cu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000628" y="1263835"/>
              <a:ext cx="142876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tabLst>
                  <a:tab pos="0" algn="l"/>
                  <a:tab pos="361950" algn="l"/>
                  <a:tab pos="896938" algn="l"/>
                  <a:tab pos="2328863" algn="l"/>
                </a:tabLst>
              </a:pPr>
              <a:r>
                <a:rPr lang="en-GB" sz="1400" dirty="0" err="1" smtClean="0">
                  <a:latin typeface="Arial Narrow" pitchFamily="34" charset="0"/>
                </a:rPr>
                <a:t>wanderRate</a:t>
              </a:r>
              <a:endParaRPr lang="en-GB" sz="1400" dirty="0" smtClean="0">
                <a:latin typeface="Arial Narrow" pitchFamily="34" charset="0"/>
              </a:endParaRPr>
            </a:p>
          </p:txBody>
        </p:sp>
        <p:sp>
          <p:nvSpPr>
            <p:cNvPr id="37" name="Freeform 36"/>
            <p:cNvSpPr/>
            <p:nvPr/>
          </p:nvSpPr>
          <p:spPr>
            <a:xfrm rot="885575">
              <a:off x="5873743" y="1285860"/>
              <a:ext cx="598996" cy="762898"/>
            </a:xfrm>
            <a:custGeom>
              <a:avLst/>
              <a:gdLst>
                <a:gd name="connsiteX0" fmla="*/ 0 w 741872"/>
                <a:gd name="connsiteY0" fmla="*/ 905774 h 905774"/>
                <a:gd name="connsiteX1" fmla="*/ 155276 w 741872"/>
                <a:gd name="connsiteY1" fmla="*/ 250166 h 905774"/>
                <a:gd name="connsiteX2" fmla="*/ 741872 w 741872"/>
                <a:gd name="connsiteY2" fmla="*/ 0 h 905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1872" h="905774">
                  <a:moveTo>
                    <a:pt x="0" y="905774"/>
                  </a:moveTo>
                  <a:cubicBezTo>
                    <a:pt x="15815" y="653451"/>
                    <a:pt x="31631" y="401128"/>
                    <a:pt x="155276" y="250166"/>
                  </a:cubicBezTo>
                  <a:cubicBezTo>
                    <a:pt x="278921" y="99204"/>
                    <a:pt x="510396" y="49602"/>
                    <a:pt x="741872" y="0"/>
                  </a:cubicBezTo>
                </a:path>
              </a:pathLst>
            </a:custGeom>
            <a:ln>
              <a:headEnd type="triangle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Flowchart: Extract 37"/>
            <p:cNvSpPr/>
            <p:nvPr/>
          </p:nvSpPr>
          <p:spPr>
            <a:xfrm rot="990205">
              <a:off x="6475553" y="3571876"/>
              <a:ext cx="373607" cy="428628"/>
            </a:xfrm>
            <a:prstGeom prst="flowChartExtra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  <a:scene3d>
              <a:camera prst="orthographicFront" fov="0">
                <a:rot lat="0" lon="0" rev="0"/>
              </a:camera>
              <a:lightRig rig="soft" dir="tl">
                <a:rot lat="0" lon="0" rev="20100000"/>
              </a:lightRig>
            </a:scene3d>
            <a:sp3d>
              <a:bevelT w="50800" h="50800"/>
            </a:sp3d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Rectangle 38"/>
            <p:cNvSpPr>
              <a:spLocks noChangeArrowheads="1"/>
            </p:cNvSpPr>
            <p:nvPr/>
          </p:nvSpPr>
          <p:spPr bwMode="auto">
            <a:xfrm>
              <a:off x="6715140" y="3571876"/>
              <a:ext cx="642942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tabLst>
                  <a:tab pos="0" algn="l"/>
                  <a:tab pos="361950" algn="l"/>
                  <a:tab pos="896938" algn="l"/>
                  <a:tab pos="2328863" algn="l"/>
                </a:tabLst>
              </a:pPr>
              <a:r>
                <a:rPr lang="en-GB" sz="1400" dirty="0" smtClean="0">
                  <a:latin typeface="Arial Narrow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465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0" grpId="0" animBg="1"/>
      <p:bldP spid="21" grpId="0"/>
      <p:bldP spid="22" grpId="0" animBg="1"/>
      <p:bldP spid="23" grpId="0" animBg="1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" y="1"/>
            <a:ext cx="9141254" cy="514522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07504" y="195486"/>
            <a:ext cx="2552071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dirty="0" smtClean="0">
                <a:solidFill>
                  <a:schemeClr val="tx1"/>
                </a:solidFill>
                <a:effectLst/>
                <a:latin typeface="Calibri" pitchFamily="34" charset="0"/>
              </a:rPr>
              <a:t>Pursuit</a:t>
            </a:r>
            <a:endParaRPr lang="en-GB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796136" y="195486"/>
            <a:ext cx="2552071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dirty="0" smtClean="0">
                <a:solidFill>
                  <a:schemeClr val="tx1"/>
                </a:solidFill>
                <a:effectLst/>
                <a:latin typeface="Calibri" pitchFamily="34" charset="0"/>
              </a:rPr>
              <a:t>Evade</a:t>
            </a:r>
            <a:endParaRPr lang="en-GB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25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504053" y="-740618"/>
            <a:ext cx="6584903" cy="5215088"/>
            <a:chOff x="2725622" y="1959207"/>
            <a:chExt cx="6584903" cy="5215088"/>
          </a:xfrm>
        </p:grpSpPr>
        <p:grpSp>
          <p:nvGrpSpPr>
            <p:cNvPr id="18" name="Group 17"/>
            <p:cNvGrpSpPr/>
            <p:nvPr/>
          </p:nvGrpSpPr>
          <p:grpSpPr>
            <a:xfrm>
              <a:off x="2725622" y="2416030"/>
              <a:ext cx="6584903" cy="3533008"/>
              <a:chOff x="2725622" y="2416030"/>
              <a:chExt cx="6584903" cy="3533008"/>
            </a:xfrm>
          </p:grpSpPr>
          <p:sp>
            <p:nvSpPr>
              <p:cNvPr id="4" name="Rectangle 3"/>
              <p:cNvSpPr>
                <a:spLocks noChangeArrowheads="1"/>
              </p:cNvSpPr>
              <p:nvPr/>
            </p:nvSpPr>
            <p:spPr bwMode="auto">
              <a:xfrm>
                <a:off x="6167253" y="3717734"/>
                <a:ext cx="1428760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 anchor="ctr">
                <a:spAutoFit/>
              </a:bodyPr>
              <a:lstStyle/>
              <a:p>
                <a:pPr>
                  <a:tabLst>
                    <a:tab pos="0" algn="l"/>
                    <a:tab pos="361950" algn="l"/>
                    <a:tab pos="896938" algn="l"/>
                    <a:tab pos="2328863" algn="l"/>
                  </a:tabLst>
                </a:pPr>
                <a:r>
                  <a:rPr lang="en-GB" sz="1400" dirty="0" smtClean="0">
                    <a:latin typeface="Arial Narrow" pitchFamily="34" charset="0"/>
                  </a:rPr>
                  <a:t>Pursue route</a:t>
                </a:r>
              </a:p>
            </p:txBody>
          </p:sp>
          <p:cxnSp>
            <p:nvCxnSpPr>
              <p:cNvPr id="5" name="Straight Arrow Connector 4"/>
              <p:cNvCxnSpPr/>
              <p:nvPr/>
            </p:nvCxnSpPr>
            <p:spPr>
              <a:xfrm rot="5400000" flipH="1" flipV="1">
                <a:off x="7292333" y="5092984"/>
                <a:ext cx="1046174" cy="10186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6" name="Rectangle 5"/>
              <p:cNvSpPr>
                <a:spLocks noChangeArrowheads="1"/>
              </p:cNvSpPr>
              <p:nvPr/>
            </p:nvSpPr>
            <p:spPr bwMode="auto">
              <a:xfrm>
                <a:off x="7810327" y="4574990"/>
                <a:ext cx="785818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 anchor="ctr">
                <a:spAutoFit/>
              </a:bodyPr>
              <a:lstStyle/>
              <a:p>
                <a:pPr>
                  <a:tabLst>
                    <a:tab pos="0" algn="l"/>
                    <a:tab pos="361950" algn="l"/>
                    <a:tab pos="896938" algn="l"/>
                    <a:tab pos="2328863" algn="l"/>
                  </a:tabLst>
                </a:pPr>
                <a:r>
                  <a:rPr lang="en-GB" sz="1400" dirty="0" smtClean="0">
                    <a:latin typeface="Arial Narrow" pitchFamily="34" charset="0"/>
                  </a:rPr>
                  <a:t>Target velocity</a:t>
                </a:r>
              </a:p>
            </p:txBody>
          </p:sp>
          <p:sp>
            <p:nvSpPr>
              <p:cNvPr id="7" name="Rectangle 6"/>
              <p:cNvSpPr>
                <a:spLocks noChangeArrowheads="1"/>
              </p:cNvSpPr>
              <p:nvPr/>
            </p:nvSpPr>
            <p:spPr bwMode="auto">
              <a:xfrm>
                <a:off x="7881765" y="3360544"/>
                <a:ext cx="1428760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 anchor="ctr">
                <a:spAutoFit/>
              </a:bodyPr>
              <a:lstStyle/>
              <a:p>
                <a:pPr>
                  <a:tabLst>
                    <a:tab pos="0" algn="l"/>
                    <a:tab pos="361950" algn="l"/>
                    <a:tab pos="896938" algn="l"/>
                    <a:tab pos="2328863" algn="l"/>
                  </a:tabLst>
                </a:pPr>
                <a:r>
                  <a:rPr lang="en-GB" sz="1400" dirty="0" smtClean="0">
                    <a:latin typeface="Arial Narrow" pitchFamily="34" charset="0"/>
                  </a:rPr>
                  <a:t>Seek route</a:t>
                </a:r>
              </a:p>
            </p:txBody>
          </p:sp>
          <p:sp>
            <p:nvSpPr>
              <p:cNvPr id="8" name="Flowchart: Extract 7"/>
              <p:cNvSpPr/>
              <p:nvPr/>
            </p:nvSpPr>
            <p:spPr>
              <a:xfrm rot="4442388">
                <a:off x="5580155" y="5547921"/>
                <a:ext cx="373607" cy="428628"/>
              </a:xfrm>
              <a:prstGeom prst="flowChartExtra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31750"/>
              </a:effectLst>
              <a:scene3d>
                <a:camera prst="orthographicFront" fov="0">
                  <a:rot lat="0" lon="0" rev="0"/>
                </a:camera>
                <a:lightRig rig="soft" dir="tl">
                  <a:rot lat="0" lon="0" rev="20100000"/>
                </a:lightRig>
              </a:scene3d>
              <a:sp3d>
                <a:bevelT w="50800" h="50800"/>
              </a:sp3d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9" name="Group 19"/>
              <p:cNvGrpSpPr/>
              <p:nvPr/>
            </p:nvGrpSpPr>
            <p:grpSpPr>
              <a:xfrm>
                <a:off x="7596013" y="5432246"/>
                <a:ext cx="500066" cy="500066"/>
                <a:chOff x="6643702" y="2285992"/>
                <a:chExt cx="928694" cy="928694"/>
              </a:xfrm>
            </p:grpSpPr>
            <p:sp>
              <p:nvSpPr>
                <p:cNvPr id="10" name="Oval 9"/>
                <p:cNvSpPr/>
                <p:nvPr/>
              </p:nvSpPr>
              <p:spPr>
                <a:xfrm>
                  <a:off x="6715140" y="2357430"/>
                  <a:ext cx="785818" cy="785818"/>
                </a:xfrm>
                <a:prstGeom prst="ellipse">
                  <a:avLst/>
                </a:prstGeom>
                <a:noFill/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effectLst>
                      <a:reflection blurRad="6350" stA="55000" endA="300" endPos="45500" dir="5400000" sy="-100000" algn="bl" rotWithShape="0"/>
                    </a:effectLst>
                  </a:endParaRPr>
                </a:p>
              </p:txBody>
            </p:sp>
            <p:sp>
              <p:nvSpPr>
                <p:cNvPr id="11" name="Plus 10"/>
                <p:cNvSpPr/>
                <p:nvPr/>
              </p:nvSpPr>
              <p:spPr>
                <a:xfrm>
                  <a:off x="6643702" y="2285992"/>
                  <a:ext cx="928694" cy="928694"/>
                </a:xfrm>
                <a:prstGeom prst="mathPlus">
                  <a:avLst>
                    <a:gd name="adj1" fmla="val 19495"/>
                  </a:avLst>
                </a:prstGeom>
                <a:solidFill>
                  <a:srgbClr val="99FF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2" name="Arc 11"/>
              <p:cNvSpPr/>
              <p:nvPr/>
            </p:nvSpPr>
            <p:spPr>
              <a:xfrm rot="4230428">
                <a:off x="3638546" y="1503106"/>
                <a:ext cx="3389239" cy="5215088"/>
              </a:xfrm>
              <a:prstGeom prst="arc">
                <a:avLst>
                  <a:gd name="adj1" fmla="val 16727700"/>
                  <a:gd name="adj2" fmla="val 0"/>
                </a:avLst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3" name="Arc 12"/>
            <p:cNvSpPr/>
            <p:nvPr/>
          </p:nvSpPr>
          <p:spPr>
            <a:xfrm rot="2555179">
              <a:off x="2960627" y="1959207"/>
              <a:ext cx="3389239" cy="5215088"/>
            </a:xfrm>
            <a:prstGeom prst="arc">
              <a:avLst>
                <a:gd name="adj1" fmla="val 18282676"/>
                <a:gd name="adj2" fmla="val 0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Pursuit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9775" y="555526"/>
            <a:ext cx="462508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Seek will head directly towards the target. </a:t>
            </a:r>
            <a:endParaRPr lang="en-GB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If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the target is moving, it is better to aim towards where the target is likely to be in the future – a behaviour known as Pursuit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Different algorithms can be used to predict the likely future position. A simple, yet effective, approach is to assume the target will continue to move with the same current velocity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The target’s movement can then be used to calculate it’s future position, which is used as the seek position.</a:t>
            </a:r>
          </a:p>
          <a:p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110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/>
          <p:cNvSpPr txBox="1">
            <a:spLocks/>
          </p:cNvSpPr>
          <p:nvPr/>
        </p:nvSpPr>
        <p:spPr>
          <a:xfrm>
            <a:off x="2918048" y="51470"/>
            <a:ext cx="2067384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Pursuit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20" name="AutoShape 16"/>
          <p:cNvSpPr>
            <a:spLocks noChangeArrowheads="1"/>
          </p:cNvSpPr>
          <p:nvPr/>
        </p:nvSpPr>
        <p:spPr bwMode="auto">
          <a:xfrm>
            <a:off x="161078" y="555526"/>
            <a:ext cx="4357718" cy="4392488"/>
          </a:xfrm>
          <a:prstGeom prst="roundRect">
            <a:avLst>
              <a:gd name="adj" fmla="val 6008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251520" y="516031"/>
            <a:ext cx="4643470" cy="4431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Pursuit</a:t>
            </a:r>
            <a:r>
              <a:rPr lang="en-GB" dirty="0" smtClean="0">
                <a:latin typeface="Arial Narrow" pitchFamily="34" charset="0"/>
              </a:rPr>
              <a:t>( Vector source, Vector target,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Vector </a:t>
            </a:r>
            <a:r>
              <a:rPr lang="en-GB" dirty="0" err="1" smtClean="0">
                <a:latin typeface="Arial Narrow" pitchFamily="34" charset="0"/>
              </a:rPr>
              <a:t>sourceVel</a:t>
            </a:r>
            <a:r>
              <a:rPr lang="en-GB" dirty="0" smtClean="0">
                <a:latin typeface="Arial Narrow" pitchFamily="34" charset="0"/>
              </a:rPr>
              <a:t>, Vector </a:t>
            </a:r>
            <a:r>
              <a:rPr lang="en-GB" dirty="0" err="1" smtClean="0">
                <a:latin typeface="Arial Narrow" pitchFamily="34" charset="0"/>
              </a:rPr>
              <a:t>targetVel</a:t>
            </a:r>
            <a:r>
              <a:rPr lang="en-GB" dirty="0" smtClean="0">
                <a:latin typeface="Arial Narrow" pitchFamily="34" charset="0"/>
              </a:rPr>
              <a:t> 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float </a:t>
            </a:r>
            <a:r>
              <a:rPr lang="en-GB" dirty="0" err="1" smtClean="0">
                <a:latin typeface="Arial Narrow" pitchFamily="34" charset="0"/>
              </a:rPr>
              <a:t>maxPrediction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Vector direction = target – source;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float distance = </a:t>
            </a:r>
            <a:r>
              <a:rPr lang="en-GB" dirty="0" err="1" smtClean="0">
                <a:latin typeface="Arial Narrow" pitchFamily="34" charset="0"/>
              </a:rPr>
              <a:t>direction.length</a:t>
            </a:r>
            <a:r>
              <a:rPr lang="en-GB" dirty="0" smtClean="0">
                <a:latin typeface="Arial Narrow" pitchFamily="34" charset="0"/>
              </a:rPr>
              <a:t>();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float speed = </a:t>
            </a:r>
            <a:r>
              <a:rPr lang="en-GB" dirty="0" err="1" smtClean="0">
                <a:latin typeface="Arial Narrow" pitchFamily="34" charset="0"/>
              </a:rPr>
              <a:t>sourceVel.length</a:t>
            </a:r>
            <a:r>
              <a:rPr lang="en-GB" dirty="0" smtClean="0">
                <a:latin typeface="Arial Narrow" pitchFamily="34" charset="0"/>
              </a:rPr>
              <a:t>();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11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if( speed &lt;= distance / </a:t>
            </a:r>
            <a:r>
              <a:rPr lang="en-GB" dirty="0" err="1" smtClean="0">
                <a:latin typeface="Arial Narrow" pitchFamily="34" charset="0"/>
              </a:rPr>
              <a:t>maxPrediction</a:t>
            </a:r>
            <a:r>
              <a:rPr lang="en-GB" dirty="0" smtClean="0">
                <a:latin typeface="Arial Narrow" pitchFamily="34" charset="0"/>
              </a:rPr>
              <a:t> 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  prediction = </a:t>
            </a:r>
            <a:r>
              <a:rPr lang="en-GB" dirty="0" err="1" smtClean="0">
                <a:latin typeface="Arial Narrow" pitchFamily="34" charset="0"/>
              </a:rPr>
              <a:t>maxPrediction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else prediction = distance / speed;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16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target += </a:t>
            </a:r>
            <a:r>
              <a:rPr lang="en-GB" dirty="0" err="1" smtClean="0">
                <a:latin typeface="Arial Narrow" pitchFamily="34" charset="0"/>
              </a:rPr>
              <a:t>targetVel</a:t>
            </a:r>
            <a:r>
              <a:rPr lang="en-GB" dirty="0" smtClean="0">
                <a:latin typeface="Arial Narrow" pitchFamily="34" charset="0"/>
              </a:rPr>
              <a:t> * prediction;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return Seek( source, target)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}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551576" y="1308912"/>
            <a:ext cx="1711966" cy="219746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Maximum time to predict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15134" y="2536326"/>
            <a:ext cx="3148408" cy="430887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If time to target is too long, then use maximum prediction time, else determine time to contact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168036" y="3868337"/>
            <a:ext cx="1095506" cy="861774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Determine new target and Seek acceleration towards it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5935114" y="3975685"/>
            <a:ext cx="142876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sz="1400" dirty="0" smtClean="0">
                <a:latin typeface="Arial Narrow" pitchFamily="34" charset="0"/>
              </a:rPr>
              <a:t>Time to contact</a:t>
            </a:r>
          </a:p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sz="1400" dirty="0" smtClean="0">
                <a:latin typeface="Arial Narrow" pitchFamily="34" charset="0"/>
              </a:rPr>
              <a:t> = distance / speed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rot="5400000" flipH="1" flipV="1">
            <a:off x="7012373" y="3340157"/>
            <a:ext cx="1046174" cy="101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6863808" y="2975553"/>
            <a:ext cx="78581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sz="1400" dirty="0" smtClean="0">
                <a:latin typeface="Arial Narrow" pitchFamily="34" charset="0"/>
              </a:rPr>
              <a:t>Target velocity</a:t>
            </a:r>
          </a:p>
        </p:txBody>
      </p:sp>
      <p:sp>
        <p:nvSpPr>
          <p:cNvPr id="28" name="Rectangle 27"/>
          <p:cNvSpPr>
            <a:spLocks noChangeArrowheads="1"/>
          </p:cNvSpPr>
          <p:nvPr/>
        </p:nvSpPr>
        <p:spPr bwMode="auto">
          <a:xfrm>
            <a:off x="6077990" y="1952267"/>
            <a:ext cx="104795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sz="1400" dirty="0" smtClean="0">
                <a:latin typeface="Arial Narrow" pitchFamily="34" charset="0"/>
              </a:rPr>
              <a:t>Calculated Seek target</a:t>
            </a:r>
          </a:p>
        </p:txBody>
      </p:sp>
      <p:sp>
        <p:nvSpPr>
          <p:cNvPr id="29" name="Flowchart: Extract 28"/>
          <p:cNvSpPr/>
          <p:nvPr/>
        </p:nvSpPr>
        <p:spPr>
          <a:xfrm rot="4442388">
            <a:off x="5185908" y="3823153"/>
            <a:ext cx="373607" cy="428628"/>
          </a:xfrm>
          <a:prstGeom prst="flowChartExtra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0" name="Group 19"/>
          <p:cNvGrpSpPr/>
          <p:nvPr/>
        </p:nvGrpSpPr>
        <p:grpSpPr>
          <a:xfrm>
            <a:off x="7316053" y="3679419"/>
            <a:ext cx="500066" cy="500066"/>
            <a:chOff x="6643702" y="2285992"/>
            <a:chExt cx="928694" cy="928694"/>
          </a:xfrm>
        </p:grpSpPr>
        <p:sp>
          <p:nvSpPr>
            <p:cNvPr id="31" name="Oval 30"/>
            <p:cNvSpPr/>
            <p:nvPr/>
          </p:nvSpPr>
          <p:spPr>
            <a:xfrm>
              <a:off x="6715140" y="2357430"/>
              <a:ext cx="785818" cy="785818"/>
            </a:xfrm>
            <a:prstGeom prst="ellipse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effectLst>
                  <a:reflection blurRad="6350" stA="55000" endA="300" endPos="45500" dir="5400000" sy="-100000" algn="bl" rotWithShape="0"/>
                </a:effectLst>
              </a:endParaRPr>
            </a:p>
          </p:txBody>
        </p:sp>
        <p:sp>
          <p:nvSpPr>
            <p:cNvPr id="32" name="Plus 31"/>
            <p:cNvSpPr/>
            <p:nvPr/>
          </p:nvSpPr>
          <p:spPr>
            <a:xfrm>
              <a:off x="6643702" y="2285992"/>
              <a:ext cx="928694" cy="928694"/>
            </a:xfrm>
            <a:prstGeom prst="mathPlus">
              <a:avLst>
                <a:gd name="adj1" fmla="val 19495"/>
              </a:avLst>
            </a:prstGeom>
            <a:solidFill>
              <a:srgbClr val="99FF33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33" name="Straight Arrow Connector 32"/>
          <p:cNvCxnSpPr/>
          <p:nvPr/>
        </p:nvCxnSpPr>
        <p:spPr>
          <a:xfrm flipV="1">
            <a:off x="5711602" y="3965172"/>
            <a:ext cx="1661469" cy="2102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rot="5400000" flipH="1" flipV="1">
            <a:off x="6625679" y="2784260"/>
            <a:ext cx="190343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rot="5400000" flipH="1" flipV="1">
            <a:off x="5590622" y="2105599"/>
            <a:ext cx="1903430" cy="17859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6" name="Rectangle 35"/>
          <p:cNvSpPr>
            <a:spLocks noChangeArrowheads="1"/>
          </p:cNvSpPr>
          <p:nvPr/>
        </p:nvSpPr>
        <p:spPr bwMode="auto">
          <a:xfrm>
            <a:off x="7721064" y="1736823"/>
            <a:ext cx="1047953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sz="1400" dirty="0" smtClean="0">
                <a:latin typeface="Arial Narrow" pitchFamily="34" charset="0"/>
              </a:rPr>
              <a:t>Predicted future position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220073" y="555526"/>
            <a:ext cx="38164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Evade is simply the opposite of Pursuit, i.e. the evaders flees from the projected future direction</a:t>
            </a:r>
          </a:p>
          <a:p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40" name="Rectangle 2"/>
          <p:cNvSpPr txBox="1">
            <a:spLocks/>
          </p:cNvSpPr>
          <p:nvPr/>
        </p:nvSpPr>
        <p:spPr>
          <a:xfrm>
            <a:off x="5167800" y="51470"/>
            <a:ext cx="235652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Evade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7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4" grpId="0" animBg="1"/>
      <p:bldP spid="25" grpId="0"/>
      <p:bldP spid="27" grpId="0"/>
      <p:bldP spid="28" grpId="0"/>
      <p:bldP spid="29" grpId="0" animBg="1"/>
      <p:bldP spid="36" grpId="0"/>
      <p:bldP spid="39" grpId="0"/>
      <p:bldP spid="4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Long Ball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02241" y="174468"/>
            <a:ext cx="1472856" cy="109825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Picture 4"/>
          <p:cNvPicPr/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 bwMode="auto">
          <a:xfrm>
            <a:off x="4423982" y="538601"/>
            <a:ext cx="2928926" cy="432825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281206" y="681477"/>
            <a:ext cx="135732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Current     mid-point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138198" y="2829981"/>
            <a:ext cx="1214446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Predicted future position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424082" y="2324551"/>
            <a:ext cx="135732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tabLst>
                <a:tab pos="0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Predicted mid-point</a:t>
            </a:r>
          </a:p>
        </p:txBody>
      </p:sp>
      <p:sp>
        <p:nvSpPr>
          <p:cNvPr id="9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Interpose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9775" y="555526"/>
            <a:ext cx="397812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Interpose steers towards the mid point of two defined targets (e.g. for intercepting a pass, blocking a shot, etc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.).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It is similar to Pursuit except that a mid-point between the targets is calculated, and the time to this point used to determine the future locations of the targets. </a:t>
            </a:r>
            <a:endParaRPr lang="en-GB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The predicted future locations are then used to find the target mid-point for the Seek behaviour.</a:t>
            </a:r>
          </a:p>
        </p:txBody>
      </p:sp>
    </p:spTree>
    <p:extLst>
      <p:ext uri="{BB962C8B-B14F-4D97-AF65-F5344CB8AC3E}">
        <p14:creationId xmlns:p14="http://schemas.microsoft.com/office/powerpoint/2010/main" val="60188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23945" cy="51435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868144" y="195486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dirty="0" smtClean="0">
                <a:solidFill>
                  <a:schemeClr val="tx1"/>
                </a:solidFill>
                <a:effectLst/>
                <a:latin typeface="Calibri" pitchFamily="34" charset="0"/>
              </a:rPr>
              <a:t>Align</a:t>
            </a:r>
            <a:endParaRPr lang="en-GB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00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6"/>
          <p:cNvSpPr>
            <a:spLocks noChangeArrowheads="1"/>
          </p:cNvSpPr>
          <p:nvPr/>
        </p:nvSpPr>
        <p:spPr bwMode="auto">
          <a:xfrm>
            <a:off x="5083153" y="627534"/>
            <a:ext cx="3780547" cy="2232248"/>
          </a:xfrm>
          <a:prstGeom prst="roundRect">
            <a:avLst>
              <a:gd name="adj" fmla="val 7279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151172" y="987574"/>
            <a:ext cx="4000560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float </a:t>
            </a:r>
            <a:r>
              <a:rPr lang="en-GB" b="1" dirty="0" err="1" smtClean="0">
                <a:latin typeface="Arial Narrow" pitchFamily="34" charset="0"/>
              </a:rPr>
              <a:t>standardiseAngle</a:t>
            </a:r>
            <a:r>
              <a:rPr lang="en-GB" dirty="0" smtClean="0">
                <a:latin typeface="Arial Narrow" pitchFamily="34" charset="0"/>
              </a:rPr>
              <a:t>( float input )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output = input % (2</a:t>
            </a:r>
            <a:r>
              <a:rPr lang="en-GB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π</a:t>
            </a:r>
            <a:r>
              <a:rPr lang="en-GB" dirty="0" smtClean="0">
                <a:latin typeface="Arial Narrow" pitchFamily="34" charset="0"/>
              </a:rPr>
              <a:t>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if( Math.abs(output) &gt; </a:t>
            </a:r>
            <a:r>
              <a:rPr lang="en-GB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π</a:t>
            </a:r>
            <a:r>
              <a:rPr lang="en-GB" dirty="0" smtClean="0">
                <a:latin typeface="Arial Narrow" pitchFamily="34" charset="0"/>
              </a:rPr>
              <a:t>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output += </a:t>
            </a:r>
            <a:r>
              <a:rPr lang="en-GB" dirty="0" err="1" smtClean="0">
                <a:latin typeface="Arial Narrow" pitchFamily="34" charset="0"/>
              </a:rPr>
              <a:t>Math.signum</a:t>
            </a:r>
            <a:r>
              <a:rPr lang="en-GB" dirty="0" smtClean="0">
                <a:latin typeface="Arial Narrow" pitchFamily="34" charset="0"/>
              </a:rPr>
              <a:t>(output) * 2</a:t>
            </a:r>
            <a:r>
              <a:rPr lang="en-GB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π;</a:t>
            </a: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26029" y="707725"/>
            <a:ext cx="3214710" cy="276999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600" dirty="0" smtClean="0">
                <a:solidFill>
                  <a:srgbClr val="0070C0"/>
                </a:solidFill>
                <a:latin typeface="Arial Narrow" pitchFamily="34" charset="0"/>
              </a:rPr>
              <a:t>Map the input angle into the  [-</a:t>
            </a:r>
            <a:r>
              <a:rPr lang="el-GR" sz="1600" dirty="0" smtClean="0">
                <a:solidFill>
                  <a:srgbClr val="0070C0"/>
                </a:solidFill>
                <a:latin typeface="Arial Narrow" pitchFamily="34" charset="0"/>
              </a:rPr>
              <a:t>π</a:t>
            </a:r>
            <a:r>
              <a:rPr lang="en-GB" sz="1600" dirty="0" smtClean="0">
                <a:solidFill>
                  <a:srgbClr val="0070C0"/>
                </a:solidFill>
                <a:latin typeface="Arial Narrow" pitchFamily="34" charset="0"/>
              </a:rPr>
              <a:t>,</a:t>
            </a:r>
            <a:r>
              <a:rPr lang="el-GR" dirty="0" smtClean="0">
                <a:solidFill>
                  <a:srgbClr val="0070C0"/>
                </a:solidFill>
                <a:latin typeface="Arial Narrow" pitchFamily="34" charset="0"/>
              </a:rPr>
              <a:t> π</a:t>
            </a:r>
            <a:r>
              <a:rPr lang="en-GB" dirty="0" smtClean="0">
                <a:solidFill>
                  <a:srgbClr val="0070C0"/>
                </a:solidFill>
                <a:latin typeface="Arial Narrow" pitchFamily="34" charset="0"/>
              </a:rPr>
              <a:t>] range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8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Align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9775" y="555526"/>
            <a:ext cx="45462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Align tries to match the orientation of the source with that of the target (i.e. there is no linear movement, only rotation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).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Align is very similar to Arrive with one added aspect: orientations wrap around every 2π radians, entailing some range mapping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Align uses two ranged triggers: one for reducing the angular velocity, and another when the alignment is close enough.</a:t>
            </a:r>
          </a:p>
        </p:txBody>
      </p:sp>
    </p:spTree>
    <p:extLst>
      <p:ext uri="{BB962C8B-B14F-4D97-AF65-F5344CB8AC3E}">
        <p14:creationId xmlns:p14="http://schemas.microsoft.com/office/powerpoint/2010/main" val="178520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0"/>
            <a:ext cx="5112568" cy="5112568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5076056" y="1275606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dirty="0" smtClean="0">
                <a:solidFill>
                  <a:schemeClr val="tx1"/>
                </a:solidFill>
                <a:effectLst/>
                <a:latin typeface="Calibri" pitchFamily="34" charset="0"/>
              </a:rPr>
              <a:t>Steering Movement Algorithms</a:t>
            </a:r>
            <a:endParaRPr lang="en-GB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22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16"/>
          <p:cNvSpPr>
            <a:spLocks noChangeArrowheads="1"/>
          </p:cNvSpPr>
          <p:nvPr/>
        </p:nvSpPr>
        <p:spPr bwMode="auto">
          <a:xfrm>
            <a:off x="4750611" y="123478"/>
            <a:ext cx="4250545" cy="2498637"/>
          </a:xfrm>
          <a:prstGeom prst="roundRect">
            <a:avLst>
              <a:gd name="adj" fmla="val 6008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AutoShape 16"/>
          <p:cNvSpPr>
            <a:spLocks noChangeArrowheads="1"/>
          </p:cNvSpPr>
          <p:nvPr/>
        </p:nvSpPr>
        <p:spPr bwMode="auto">
          <a:xfrm>
            <a:off x="4750611" y="2715766"/>
            <a:ext cx="4267087" cy="2094774"/>
          </a:xfrm>
          <a:prstGeom prst="roundRect">
            <a:avLst>
              <a:gd name="adj" fmla="val 7279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AutoShape 16"/>
          <p:cNvSpPr>
            <a:spLocks noChangeArrowheads="1"/>
          </p:cNvSpPr>
          <p:nvPr/>
        </p:nvSpPr>
        <p:spPr bwMode="auto">
          <a:xfrm>
            <a:off x="127349" y="555526"/>
            <a:ext cx="4000528" cy="4516548"/>
          </a:xfrm>
          <a:prstGeom prst="roundRect">
            <a:avLst>
              <a:gd name="adj" fmla="val 6008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78579" y="483518"/>
            <a:ext cx="4572032" cy="4632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Align</a:t>
            </a:r>
            <a:r>
              <a:rPr lang="en-GB" dirty="0" smtClean="0">
                <a:latin typeface="Arial Narrow" pitchFamily="34" charset="0"/>
              </a:rPr>
              <a:t>(float source, float target,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maxAngularAcc</a:t>
            </a:r>
            <a:r>
              <a:rPr lang="en-GB" dirty="0" smtClean="0">
                <a:latin typeface="Arial Narrow" pitchFamily="34" charset="0"/>
              </a:rPr>
              <a:t>, float </a:t>
            </a:r>
            <a:r>
              <a:rPr lang="en-GB" dirty="0" err="1" smtClean="0">
                <a:latin typeface="Arial Narrow" pitchFamily="34" charset="0"/>
              </a:rPr>
              <a:t>maxRotation</a:t>
            </a:r>
            <a:r>
              <a:rPr lang="en-GB" dirty="0" smtClean="0">
                <a:latin typeface="Arial Narrow" pitchFamily="34" charset="0"/>
              </a:rPr>
              <a:t>,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arriveAngle</a:t>
            </a:r>
            <a:r>
              <a:rPr lang="en-GB" dirty="0" smtClean="0">
                <a:latin typeface="Arial Narrow" pitchFamily="34" charset="0"/>
              </a:rPr>
              <a:t>, float </a:t>
            </a:r>
            <a:r>
              <a:rPr lang="en-GB" dirty="0" err="1" smtClean="0">
                <a:latin typeface="Arial Narrow" pitchFamily="34" charset="0"/>
              </a:rPr>
              <a:t>slowAngle</a:t>
            </a:r>
            <a:r>
              <a:rPr lang="en-GB" dirty="0" smtClean="0">
                <a:latin typeface="Arial Narrow" pitchFamily="34" charset="0"/>
              </a:rPr>
              <a:t> 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slowingFactor</a:t>
            </a:r>
            <a:r>
              <a:rPr lang="en-GB" dirty="0" smtClean="0">
                <a:latin typeface="Arial Narrow" pitchFamily="34" charset="0"/>
              </a:rPr>
              <a:t> = 0.2;	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angularAcceleration</a:t>
            </a:r>
            <a:r>
              <a:rPr lang="en-GB" dirty="0" smtClean="0">
                <a:latin typeface="Arial Narrow" pitchFamily="34" charset="0"/>
              </a:rPr>
              <a:t> = 0.0;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rotation =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</a:t>
            </a:r>
            <a:r>
              <a:rPr lang="en-GB" dirty="0" err="1" smtClean="0">
                <a:latin typeface="Arial Narrow" pitchFamily="34" charset="0"/>
              </a:rPr>
              <a:t>standardiseAngle</a:t>
            </a:r>
            <a:r>
              <a:rPr lang="en-GB" dirty="0" smtClean="0">
                <a:latin typeface="Arial Narrow" pitchFamily="34" charset="0"/>
              </a:rPr>
              <a:t>( target – source);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rotationSize</a:t>
            </a:r>
            <a:r>
              <a:rPr lang="en-GB" dirty="0" smtClean="0">
                <a:latin typeface="Arial Narrow" pitchFamily="34" charset="0"/>
              </a:rPr>
              <a:t> = abs(rotation);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sz="900" dirty="0" smtClean="0">
                <a:latin typeface="Arial Narrow" pitchFamily="34" charset="0"/>
              </a:rPr>
              <a:t>	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if( </a:t>
            </a:r>
            <a:r>
              <a:rPr lang="en-GB" dirty="0" err="1" smtClean="0">
                <a:latin typeface="Arial Narrow" pitchFamily="34" charset="0"/>
              </a:rPr>
              <a:t>rotationSize</a:t>
            </a:r>
            <a:r>
              <a:rPr lang="en-GB" dirty="0" smtClean="0">
                <a:latin typeface="Arial Narrow" pitchFamily="34" charset="0"/>
              </a:rPr>
              <a:t> &lt; </a:t>
            </a:r>
            <a:r>
              <a:rPr lang="en-GB" dirty="0" err="1" smtClean="0">
                <a:latin typeface="Arial Narrow" pitchFamily="34" charset="0"/>
              </a:rPr>
              <a:t>arriveAngle</a:t>
            </a:r>
            <a:r>
              <a:rPr lang="en-GB" dirty="0" smtClean="0">
                <a:latin typeface="Arial Narrow" pitchFamily="34" charset="0"/>
              </a:rPr>
              <a:t> 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return </a:t>
            </a:r>
            <a:r>
              <a:rPr lang="en-GB" dirty="0" err="1" smtClean="0">
                <a:latin typeface="Arial Narrow" pitchFamily="34" charset="0"/>
              </a:rPr>
              <a:t>angularAcceleration</a:t>
            </a:r>
            <a:r>
              <a:rPr lang="en-GB" dirty="0" smtClean="0">
                <a:latin typeface="Arial Narrow" pitchFamily="34" charset="0"/>
              </a:rPr>
              <a:t> 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{ </a:t>
            </a:r>
            <a:r>
              <a:rPr lang="en-GB" b="1" dirty="0" smtClean="0">
                <a:latin typeface="Arial Narrow" pitchFamily="34" charset="0"/>
              </a:rPr>
              <a:t>Determine target rotation </a:t>
            </a:r>
            <a:r>
              <a:rPr lang="en-GB" dirty="0" smtClean="0">
                <a:latin typeface="Arial Narrow" pitchFamily="34" charset="0"/>
              </a:rPr>
              <a:t>}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{ </a:t>
            </a:r>
            <a:r>
              <a:rPr lang="en-GB" b="1" dirty="0" smtClean="0">
                <a:latin typeface="Arial Narrow" pitchFamily="34" charset="0"/>
              </a:rPr>
              <a:t>Determine angular acceleration </a:t>
            </a:r>
            <a:r>
              <a:rPr lang="en-GB" dirty="0" smtClean="0">
                <a:latin typeface="Arial Narrow" pitchFamily="34" charset="0"/>
              </a:rPr>
              <a:t>}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return </a:t>
            </a:r>
            <a:r>
              <a:rPr lang="en-GB" dirty="0" err="1" smtClean="0">
                <a:latin typeface="Arial Narrow" pitchFamily="34" charset="0"/>
              </a:rPr>
              <a:t>angularAcceleration</a:t>
            </a:r>
            <a:r>
              <a:rPr lang="en-GB" dirty="0" smtClean="0">
                <a:latin typeface="Arial Narrow" pitchFamily="34" charset="0"/>
              </a:rPr>
              <a:t> 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644008" y="124926"/>
            <a:ext cx="4572032" cy="2446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</a:t>
            </a:r>
            <a:r>
              <a:rPr lang="en-GB" dirty="0" err="1" smtClean="0">
                <a:latin typeface="Arial Narrow" pitchFamily="34" charset="0"/>
              </a:rPr>
              <a:t>targetRotation</a:t>
            </a:r>
            <a:r>
              <a:rPr lang="en-GB" dirty="0" smtClean="0">
                <a:latin typeface="Arial Narrow" pitchFamily="34" charset="0"/>
              </a:rPr>
              <a:t> = 0.0;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if( </a:t>
            </a:r>
            <a:r>
              <a:rPr lang="en-GB" dirty="0" err="1" smtClean="0">
                <a:latin typeface="Arial Narrow" pitchFamily="34" charset="0"/>
              </a:rPr>
              <a:t>rotationSize</a:t>
            </a:r>
            <a:r>
              <a:rPr lang="en-GB" dirty="0" smtClean="0">
                <a:latin typeface="Arial Narrow" pitchFamily="34" charset="0"/>
              </a:rPr>
              <a:t> &gt; </a:t>
            </a:r>
            <a:r>
              <a:rPr lang="en-GB" dirty="0" err="1" smtClean="0">
                <a:latin typeface="Arial Narrow" pitchFamily="34" charset="0"/>
              </a:rPr>
              <a:t>slowAngle</a:t>
            </a:r>
            <a:r>
              <a:rPr lang="en-GB" dirty="0" smtClean="0">
                <a:latin typeface="Arial Narrow" pitchFamily="34" charset="0"/>
              </a:rPr>
              <a:t> 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</a:t>
            </a:r>
            <a:r>
              <a:rPr lang="en-GB" dirty="0" err="1" smtClean="0">
                <a:latin typeface="Arial Narrow" pitchFamily="34" charset="0"/>
              </a:rPr>
              <a:t>targetRotation</a:t>
            </a:r>
            <a:r>
              <a:rPr lang="en-GB" dirty="0" smtClean="0">
                <a:latin typeface="Arial Narrow" pitchFamily="34" charset="0"/>
              </a:rPr>
              <a:t> = </a:t>
            </a:r>
            <a:r>
              <a:rPr lang="en-GB" dirty="0" err="1" smtClean="0">
                <a:latin typeface="Arial Narrow" pitchFamily="34" charset="0"/>
              </a:rPr>
              <a:t>maxRotation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else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</a:t>
            </a:r>
            <a:r>
              <a:rPr lang="en-GB" dirty="0" err="1" smtClean="0">
                <a:latin typeface="Arial Narrow" pitchFamily="34" charset="0"/>
              </a:rPr>
              <a:t>targetRotation</a:t>
            </a:r>
            <a:r>
              <a:rPr lang="en-GB" dirty="0" smtClean="0">
                <a:latin typeface="Arial Narrow" pitchFamily="34" charset="0"/>
              </a:rPr>
              <a:t> = </a:t>
            </a:r>
            <a:r>
              <a:rPr lang="en-GB" dirty="0" err="1" smtClean="0">
                <a:latin typeface="Arial Narrow" pitchFamily="34" charset="0"/>
              </a:rPr>
              <a:t>maxRotation</a:t>
            </a:r>
            <a:r>
              <a:rPr lang="en-GB" dirty="0" smtClean="0">
                <a:latin typeface="Arial Narrow" pitchFamily="34" charset="0"/>
              </a:rPr>
              <a:t>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	* </a:t>
            </a:r>
            <a:r>
              <a:rPr lang="en-GB" dirty="0" err="1" smtClean="0">
                <a:latin typeface="Arial Narrow" pitchFamily="34" charset="0"/>
              </a:rPr>
              <a:t>rotationSize</a:t>
            </a:r>
            <a:r>
              <a:rPr lang="en-GB" dirty="0" smtClean="0">
                <a:latin typeface="Arial Narrow" pitchFamily="34" charset="0"/>
              </a:rPr>
              <a:t> / </a:t>
            </a:r>
            <a:r>
              <a:rPr lang="en-GB" dirty="0" err="1" smtClean="0">
                <a:latin typeface="Arial Narrow" pitchFamily="34" charset="0"/>
              </a:rPr>
              <a:t>slowRadius</a:t>
            </a: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</a:t>
            </a:r>
            <a:r>
              <a:rPr lang="en-GB" dirty="0" err="1" smtClean="0">
                <a:latin typeface="Arial Narrow" pitchFamily="34" charset="0"/>
              </a:rPr>
              <a:t>targetRotation</a:t>
            </a:r>
            <a:r>
              <a:rPr lang="en-GB" dirty="0" smtClean="0">
                <a:latin typeface="Arial Narrow" pitchFamily="34" charset="0"/>
              </a:rPr>
              <a:t> *= </a:t>
            </a:r>
            <a:r>
              <a:rPr lang="en-GB" dirty="0" err="1" smtClean="0">
                <a:latin typeface="Arial Narrow" pitchFamily="34" charset="0"/>
              </a:rPr>
              <a:t>signum</a:t>
            </a:r>
            <a:r>
              <a:rPr lang="en-GB" dirty="0" smtClean="0">
                <a:latin typeface="Arial Narrow" pitchFamily="34" charset="0"/>
              </a:rPr>
              <a:t>( rotation );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807994" y="2700665"/>
            <a:ext cx="4193162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err="1" smtClean="0">
                <a:latin typeface="Arial Narrow" pitchFamily="34" charset="0"/>
              </a:rPr>
              <a:t>angularAcceleration</a:t>
            </a:r>
            <a:r>
              <a:rPr lang="en-GB" dirty="0" smtClean="0">
                <a:latin typeface="Arial Narrow" pitchFamily="34" charset="0"/>
              </a:rPr>
              <a:t> =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</a:t>
            </a:r>
            <a:r>
              <a:rPr lang="en-GB" dirty="0" err="1" smtClean="0">
                <a:latin typeface="Arial Narrow" pitchFamily="34" charset="0"/>
              </a:rPr>
              <a:t>targetRotation</a:t>
            </a:r>
            <a:r>
              <a:rPr lang="en-GB" dirty="0" smtClean="0">
                <a:latin typeface="Arial Narrow" pitchFamily="34" charset="0"/>
              </a:rPr>
              <a:t> – source;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err="1" smtClean="0">
                <a:latin typeface="Arial Narrow" pitchFamily="34" charset="0"/>
              </a:rPr>
              <a:t>angularAcceleration</a:t>
            </a:r>
            <a:r>
              <a:rPr lang="en-GB" dirty="0" smtClean="0">
                <a:latin typeface="Arial Narrow" pitchFamily="34" charset="0"/>
              </a:rPr>
              <a:t> /= </a:t>
            </a:r>
            <a:r>
              <a:rPr lang="en-GB" dirty="0" err="1" smtClean="0">
                <a:latin typeface="Arial Narrow" pitchFamily="34" charset="0"/>
              </a:rPr>
              <a:t>slowingFactor</a:t>
            </a:r>
            <a:r>
              <a:rPr lang="en-GB" dirty="0" smtClean="0">
                <a:latin typeface="Arial Narrow" pitchFamily="34" charset="0"/>
              </a:rPr>
              <a:t>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If( abs(</a:t>
            </a:r>
            <a:r>
              <a:rPr lang="en-GB" dirty="0" err="1" smtClean="0">
                <a:latin typeface="Arial Narrow" pitchFamily="34" charset="0"/>
              </a:rPr>
              <a:t>angularAcceleration</a:t>
            </a:r>
            <a:r>
              <a:rPr lang="en-GB" dirty="0" smtClean="0">
                <a:latin typeface="Arial Narrow" pitchFamily="34" charset="0"/>
              </a:rPr>
              <a:t> ) &gt; </a:t>
            </a:r>
            <a:r>
              <a:rPr lang="en-GB" dirty="0" err="1" smtClean="0">
                <a:latin typeface="Arial Narrow" pitchFamily="34" charset="0"/>
              </a:rPr>
              <a:t>maxAngularAcc</a:t>
            </a:r>
            <a:r>
              <a:rPr lang="en-GB" dirty="0" smtClean="0">
                <a:latin typeface="Arial Narrow" pitchFamily="34" charset="0"/>
              </a:rPr>
              <a:t> 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err="1" smtClean="0">
                <a:latin typeface="Arial Narrow" pitchFamily="34" charset="0"/>
              </a:rPr>
              <a:t>angularAcceleration</a:t>
            </a:r>
            <a:r>
              <a:rPr lang="en-GB" dirty="0" smtClean="0">
                <a:latin typeface="Arial Narrow" pitchFamily="34" charset="0"/>
              </a:rPr>
              <a:t> /=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 </a:t>
            </a:r>
            <a:r>
              <a:rPr lang="en-GB" dirty="0" err="1" smtClean="0">
                <a:latin typeface="Arial Narrow" pitchFamily="34" charset="0"/>
              </a:rPr>
              <a:t>angularAcceleration</a:t>
            </a:r>
            <a:r>
              <a:rPr lang="en-GB" dirty="0" smtClean="0">
                <a:latin typeface="Arial Narrow" pitchFamily="34" charset="0"/>
              </a:rPr>
              <a:t> * </a:t>
            </a:r>
            <a:r>
              <a:rPr lang="en-GB" dirty="0" err="1" smtClean="0">
                <a:latin typeface="Arial Narrow" pitchFamily="34" charset="0"/>
              </a:rPr>
              <a:t>maxAngularAcc</a:t>
            </a:r>
            <a:r>
              <a:rPr lang="en-GB" dirty="0" smtClean="0">
                <a:latin typeface="Arial Narrow" pitchFamily="34" charset="0"/>
              </a:rPr>
              <a:t>;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322674" y="94494"/>
            <a:ext cx="1370554" cy="4061432"/>
            <a:chOff x="3571868" y="428604"/>
            <a:chExt cx="1370554" cy="5000660"/>
          </a:xfrm>
        </p:grpSpPr>
        <p:sp>
          <p:nvSpPr>
            <p:cNvPr id="10" name="Oval 9"/>
            <p:cNvSpPr/>
            <p:nvPr/>
          </p:nvSpPr>
          <p:spPr>
            <a:xfrm>
              <a:off x="3571868" y="5357826"/>
              <a:ext cx="71438" cy="7143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1" name="Shape 19"/>
            <p:cNvCxnSpPr>
              <a:stCxn id="10" idx="6"/>
              <a:endCxn id="12" idx="1"/>
            </p:cNvCxnSpPr>
            <p:nvPr/>
          </p:nvCxnSpPr>
          <p:spPr>
            <a:xfrm flipV="1">
              <a:off x="3643306" y="1984678"/>
              <a:ext cx="1143008" cy="3408867"/>
            </a:xfrm>
            <a:prstGeom prst="bentConnector3">
              <a:avLst>
                <a:gd name="adj1" fmla="val 78624"/>
              </a:avLst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2" name="Left Bracket 11"/>
            <p:cNvSpPr/>
            <p:nvPr/>
          </p:nvSpPr>
          <p:spPr>
            <a:xfrm>
              <a:off x="4786314" y="428604"/>
              <a:ext cx="156108" cy="3112147"/>
            </a:xfrm>
            <a:prstGeom prst="leftBracket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77480" y="2752355"/>
            <a:ext cx="1113859" cy="2058185"/>
            <a:chOff x="3815331" y="3857628"/>
            <a:chExt cx="1113859" cy="2857520"/>
          </a:xfrm>
        </p:grpSpPr>
        <p:sp>
          <p:nvSpPr>
            <p:cNvPr id="14" name="Oval 13"/>
            <p:cNvSpPr/>
            <p:nvPr/>
          </p:nvSpPr>
          <p:spPr>
            <a:xfrm>
              <a:off x="3815331" y="6175150"/>
              <a:ext cx="71438" cy="714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5" name="Shape 19"/>
            <p:cNvCxnSpPr>
              <a:endCxn id="16" idx="1"/>
            </p:cNvCxnSpPr>
            <p:nvPr/>
          </p:nvCxnSpPr>
          <p:spPr>
            <a:xfrm flipV="1">
              <a:off x="3873747" y="5286389"/>
              <a:ext cx="912567" cy="919454"/>
            </a:xfrm>
            <a:prstGeom prst="bentConnector3">
              <a:avLst>
                <a:gd name="adj1" fmla="val 84013"/>
              </a:avLst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6" name="Left Bracket 15"/>
            <p:cNvSpPr/>
            <p:nvPr/>
          </p:nvSpPr>
          <p:spPr>
            <a:xfrm>
              <a:off x="4786314" y="3857628"/>
              <a:ext cx="142876" cy="2857520"/>
            </a:xfrm>
            <a:prstGeom prst="leftBracket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6732240" y="987574"/>
            <a:ext cx="2088232" cy="430887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If outside slow distance then max rotation, else slow rotation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90995" y="3365324"/>
            <a:ext cx="892991" cy="646331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Determine difference in orientation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04013" y="1505677"/>
            <a:ext cx="1389051" cy="430887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source orientation and target orientation 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99871" y="1995686"/>
            <a:ext cx="2620601" cy="222784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rgbClr val="0070C0"/>
                </a:solidFill>
                <a:latin typeface="Arial Narrow" pitchFamily="34" charset="0"/>
              </a:rPr>
              <a:t>Reintroduce rotation direction (left/right)</a:t>
            </a:r>
            <a:endParaRPr lang="en-GB" sz="1600" dirty="0">
              <a:solidFill>
                <a:srgbClr val="0070C0"/>
              </a:solidFill>
            </a:endParaRPr>
          </a:p>
        </p:txBody>
      </p:sp>
      <p:sp>
        <p:nvSpPr>
          <p:cNvPr id="22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Align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7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6"/>
          <p:cNvSpPr>
            <a:spLocks noChangeArrowheads="1"/>
          </p:cNvSpPr>
          <p:nvPr/>
        </p:nvSpPr>
        <p:spPr bwMode="auto">
          <a:xfrm>
            <a:off x="251520" y="2109912"/>
            <a:ext cx="4248472" cy="1714512"/>
          </a:xfrm>
          <a:prstGeom prst="roundRect">
            <a:avLst>
              <a:gd name="adj" fmla="val 12199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95536" y="2139702"/>
            <a:ext cx="3714776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Face</a:t>
            </a:r>
            <a:r>
              <a:rPr lang="en-GB" dirty="0" smtClean="0">
                <a:latin typeface="Arial Narrow" pitchFamily="34" charset="0"/>
              </a:rPr>
              <a:t>( Vector source, Vector target 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 Vector direction = target – source;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 if( </a:t>
            </a:r>
            <a:r>
              <a:rPr lang="en-GB" dirty="0" err="1" smtClean="0">
                <a:latin typeface="Arial Narrow" pitchFamily="34" charset="0"/>
              </a:rPr>
              <a:t>direction.length</a:t>
            </a:r>
            <a:r>
              <a:rPr lang="en-GB" dirty="0" smtClean="0">
                <a:latin typeface="Arial Narrow" pitchFamily="34" charset="0"/>
              </a:rPr>
              <a:t>() &gt; 0 )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   </a:t>
            </a:r>
            <a:r>
              <a:rPr lang="en-GB" b="1" dirty="0" smtClean="0">
                <a:latin typeface="Arial Narrow" pitchFamily="34" charset="0"/>
              </a:rPr>
              <a:t>Align( ...direction ... );</a:t>
            </a:r>
          </a:p>
        </p:txBody>
      </p:sp>
      <p:sp>
        <p:nvSpPr>
          <p:cNvPr id="7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Face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9775" y="555526"/>
            <a:ext cx="49782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Face steers the source to look at the target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To do this, a target orientation towards the target is calculated and then Align used to provide the steering acceleration.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947" y="574766"/>
            <a:ext cx="3456384" cy="426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9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6"/>
          <p:cNvSpPr>
            <a:spLocks noChangeArrowheads="1"/>
          </p:cNvSpPr>
          <p:nvPr/>
        </p:nvSpPr>
        <p:spPr bwMode="auto">
          <a:xfrm>
            <a:off x="251520" y="2715766"/>
            <a:ext cx="4248472" cy="2160240"/>
          </a:xfrm>
          <a:prstGeom prst="roundRect">
            <a:avLst>
              <a:gd name="adj" fmla="val 7630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22958" y="2772673"/>
            <a:ext cx="4177034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err="1" smtClean="0">
                <a:latin typeface="Arial Narrow" pitchFamily="34" charset="0"/>
              </a:rPr>
              <a:t>LookWhereYouAreGoing</a:t>
            </a:r>
            <a:r>
              <a:rPr lang="en-GB" dirty="0" smtClean="0">
                <a:latin typeface="Arial Narrow" pitchFamily="34" charset="0"/>
              </a:rPr>
              <a:t>( Vector velocity 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   if( </a:t>
            </a:r>
            <a:r>
              <a:rPr lang="en-GB" dirty="0" err="1" smtClean="0">
                <a:latin typeface="Arial Narrow" pitchFamily="34" charset="0"/>
              </a:rPr>
              <a:t>velocity.length</a:t>
            </a:r>
            <a:r>
              <a:rPr lang="en-GB" dirty="0" smtClean="0">
                <a:latin typeface="Arial Narrow" pitchFamily="34" charset="0"/>
              </a:rPr>
              <a:t>() &gt; 0 )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   float direction =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   atan2(-</a:t>
            </a:r>
            <a:r>
              <a:rPr lang="en-GB" dirty="0" err="1" smtClean="0">
                <a:latin typeface="Arial Narrow" pitchFamily="34" charset="0"/>
              </a:rPr>
              <a:t>velocity.x</a:t>
            </a:r>
            <a:r>
              <a:rPr lang="en-GB" dirty="0" smtClean="0">
                <a:latin typeface="Arial Narrow" pitchFamily="34" charset="0"/>
              </a:rPr>
              <a:t>, </a:t>
            </a:r>
            <a:r>
              <a:rPr lang="en-GB" dirty="0" err="1" smtClean="0">
                <a:latin typeface="Arial Narrow" pitchFamily="34" charset="0"/>
              </a:rPr>
              <a:t>velocity.z</a:t>
            </a:r>
            <a:r>
              <a:rPr lang="en-GB" dirty="0" smtClean="0">
                <a:latin typeface="Arial Narrow" pitchFamily="34" charset="0"/>
              </a:rPr>
              <a:t>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   </a:t>
            </a:r>
            <a:r>
              <a:rPr lang="en-GB" b="1" dirty="0" smtClean="0">
                <a:latin typeface="Arial Narrow" pitchFamily="34" charset="0"/>
              </a:rPr>
              <a:t>Align( ...</a:t>
            </a:r>
            <a:r>
              <a:rPr lang="en-GB" dirty="0" smtClean="0">
                <a:latin typeface="Arial Narrow" pitchFamily="34" charset="0"/>
              </a:rPr>
              <a:t> </a:t>
            </a:r>
            <a:r>
              <a:rPr lang="en-GB" b="1" dirty="0" smtClean="0">
                <a:latin typeface="Arial Narrow" pitchFamily="34" charset="0"/>
              </a:rPr>
              <a:t>direction ... );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}</a:t>
            </a:r>
          </a:p>
        </p:txBody>
      </p:sp>
      <p:pic>
        <p:nvPicPr>
          <p:cNvPr id="6" name="Picture 2" descr="http://www.geekologie.com/2007/07/06/thailand-car-crash-thumb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48064" y="627534"/>
            <a:ext cx="3643308" cy="2728433"/>
          </a:xfrm>
          <a:prstGeom prst="roundRect">
            <a:avLst>
              <a:gd name="adj" fmla="val 11023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Rectangle 2"/>
          <p:cNvSpPr txBox="1">
            <a:spLocks/>
          </p:cNvSpPr>
          <p:nvPr/>
        </p:nvSpPr>
        <p:spPr>
          <a:xfrm>
            <a:off x="2918048" y="51470"/>
            <a:ext cx="496632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LookWhereYouAreGoing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9775" y="555526"/>
            <a:ext cx="461824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This form of steering can be used to orientate the character to the direction of movement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The process is nearly identical to Face, except that the target direction is based on the current velocity.</a:t>
            </a:r>
          </a:p>
        </p:txBody>
      </p:sp>
    </p:spTree>
    <p:extLst>
      <p:ext uri="{BB962C8B-B14F-4D97-AF65-F5344CB8AC3E}">
        <p14:creationId xmlns:p14="http://schemas.microsoft.com/office/powerpoint/2010/main" val="202944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915"/>
            <a:ext cx="9144000" cy="5186111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51520" y="4155926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l">
              <a:buFont typeface="Georgia" pitchFamily="18" charset="0"/>
              <a:buNone/>
            </a:pPr>
            <a:r>
              <a:rPr lang="en-GB" b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</a:rPr>
              <a:t>Separate</a:t>
            </a:r>
            <a:endParaRPr lang="en-GB" b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7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16"/>
          <p:cNvSpPr>
            <a:spLocks noChangeArrowheads="1"/>
          </p:cNvSpPr>
          <p:nvPr/>
        </p:nvSpPr>
        <p:spPr bwMode="auto">
          <a:xfrm>
            <a:off x="128077" y="531949"/>
            <a:ext cx="6100108" cy="4519043"/>
          </a:xfrm>
          <a:prstGeom prst="roundRect">
            <a:avLst>
              <a:gd name="adj" fmla="val 4264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79512" y="429215"/>
            <a:ext cx="6141817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Separate</a:t>
            </a:r>
            <a:r>
              <a:rPr lang="en-GB" dirty="0" smtClean="0">
                <a:latin typeface="Arial Narrow" pitchFamily="34" charset="0"/>
              </a:rPr>
              <a:t>( Vector source, Array targets,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float </a:t>
            </a:r>
            <a:r>
              <a:rPr lang="en-GB" dirty="0" err="1" smtClean="0">
                <a:latin typeface="Arial Narrow" pitchFamily="34" charset="0"/>
              </a:rPr>
              <a:t>separateThreshold</a:t>
            </a:r>
            <a:r>
              <a:rPr lang="en-GB" dirty="0" smtClean="0">
                <a:latin typeface="Arial Narrow" pitchFamily="34" charset="0"/>
              </a:rPr>
              <a:t>, float </a:t>
            </a:r>
            <a:r>
              <a:rPr lang="en-GB" dirty="0" err="1" smtClean="0">
                <a:latin typeface="Arial Narrow" pitchFamily="34" charset="0"/>
              </a:rPr>
              <a:t>separateDecay</a:t>
            </a:r>
            <a:r>
              <a:rPr lang="en-GB" dirty="0" smtClean="0">
                <a:latin typeface="Arial Narrow" pitchFamily="34" charset="0"/>
              </a:rPr>
              <a:t>, float </a:t>
            </a:r>
            <a:r>
              <a:rPr lang="en-GB" dirty="0" err="1" smtClean="0">
                <a:latin typeface="Arial Narrow" pitchFamily="34" charset="0"/>
              </a:rPr>
              <a:t>maxAcceleration</a:t>
            </a:r>
            <a:r>
              <a:rPr lang="en-GB" dirty="0" smtClean="0">
                <a:latin typeface="Arial Narrow" pitchFamily="34" charset="0"/>
              </a:rPr>
              <a:t> ) {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Vector acceleration = [0,...];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err="1" smtClean="0">
                <a:latin typeface="Arial Narrow" pitchFamily="34" charset="0"/>
              </a:rPr>
              <a:t>foreach</a:t>
            </a:r>
            <a:r>
              <a:rPr lang="en-GB" dirty="0" smtClean="0">
                <a:latin typeface="Arial Narrow" pitchFamily="34" charset="0"/>
              </a:rPr>
              <a:t>( Object target in targets ) {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sz="900" dirty="0" smtClean="0">
                <a:latin typeface="Arial Narrow" pitchFamily="34" charset="0"/>
              </a:rPr>
              <a:t>	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Vector direction = </a:t>
            </a:r>
            <a:r>
              <a:rPr lang="en-GB" dirty="0" err="1" smtClean="0">
                <a:latin typeface="Arial Narrow" pitchFamily="34" charset="0"/>
              </a:rPr>
              <a:t>target.position</a:t>
            </a:r>
            <a:r>
              <a:rPr lang="en-GB" dirty="0" smtClean="0">
                <a:latin typeface="Arial Narrow" pitchFamily="34" charset="0"/>
              </a:rPr>
              <a:t> - source;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float distance = </a:t>
            </a:r>
            <a:r>
              <a:rPr lang="en-GB" dirty="0" err="1" smtClean="0">
                <a:latin typeface="Arial Narrow" pitchFamily="34" charset="0"/>
              </a:rPr>
              <a:t>direction.length</a:t>
            </a:r>
            <a:r>
              <a:rPr lang="en-GB" dirty="0" smtClean="0">
                <a:latin typeface="Arial Narrow" pitchFamily="34" charset="0"/>
              </a:rPr>
              <a:t>();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sz="900" dirty="0" smtClean="0">
                <a:latin typeface="Arial Narrow" pitchFamily="34" charset="0"/>
              </a:rPr>
              <a:t>	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if( distance &lt; </a:t>
            </a:r>
            <a:r>
              <a:rPr lang="en-GB" dirty="0" err="1" smtClean="0">
                <a:latin typeface="Arial Narrow" pitchFamily="34" charset="0"/>
              </a:rPr>
              <a:t>separateThreshold</a:t>
            </a:r>
            <a:r>
              <a:rPr lang="en-GB" dirty="0" smtClean="0">
                <a:latin typeface="Arial Narrow" pitchFamily="34" charset="0"/>
              </a:rPr>
              <a:t> ) {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float </a:t>
            </a:r>
            <a:r>
              <a:rPr lang="en-GB" dirty="0" err="1" smtClean="0">
                <a:latin typeface="Arial Narrow" pitchFamily="34" charset="0"/>
              </a:rPr>
              <a:t>separateStrength</a:t>
            </a:r>
            <a:r>
              <a:rPr lang="en-GB" dirty="0" smtClean="0">
                <a:latin typeface="Arial Narrow" pitchFamily="34" charset="0"/>
              </a:rPr>
              <a:t> = 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	min( </a:t>
            </a:r>
            <a:r>
              <a:rPr lang="en-GB" dirty="0" err="1" smtClean="0">
                <a:latin typeface="Arial Narrow" pitchFamily="34" charset="0"/>
              </a:rPr>
              <a:t>separateDecay</a:t>
            </a:r>
            <a:r>
              <a:rPr lang="en-GB" dirty="0" smtClean="0">
                <a:latin typeface="Arial Narrow" pitchFamily="34" charset="0"/>
              </a:rPr>
              <a:t> * distance * distance, </a:t>
            </a:r>
            <a:r>
              <a:rPr lang="en-GB" dirty="0" err="1" smtClean="0">
                <a:latin typeface="Arial Narrow" pitchFamily="34" charset="0"/>
              </a:rPr>
              <a:t>maxAcceleration</a:t>
            </a:r>
            <a:r>
              <a:rPr lang="en-GB" dirty="0" smtClean="0">
                <a:latin typeface="Arial Narrow" pitchFamily="34" charset="0"/>
              </a:rPr>
              <a:t> );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acceleration +=</a:t>
            </a:r>
            <a:r>
              <a:rPr lang="en-GB" dirty="0">
                <a:latin typeface="Arial Narrow" pitchFamily="34" charset="0"/>
              </a:rPr>
              <a:t> </a:t>
            </a:r>
            <a:r>
              <a:rPr lang="en-GB" dirty="0" err="1" smtClean="0">
                <a:latin typeface="Arial Narrow" pitchFamily="34" charset="0"/>
              </a:rPr>
              <a:t>direction.normalise</a:t>
            </a:r>
            <a:r>
              <a:rPr lang="en-GB" dirty="0" smtClean="0">
                <a:latin typeface="Arial Narrow" pitchFamily="34" charset="0"/>
              </a:rPr>
              <a:t>() * </a:t>
            </a:r>
            <a:r>
              <a:rPr lang="en-GB" dirty="0" err="1" smtClean="0">
                <a:latin typeface="Arial Narrow" pitchFamily="34" charset="0"/>
              </a:rPr>
              <a:t>separateStrength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}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if( </a:t>
            </a:r>
            <a:r>
              <a:rPr lang="en-GB" dirty="0" err="1" smtClean="0">
                <a:latin typeface="Arial Narrow" pitchFamily="34" charset="0"/>
              </a:rPr>
              <a:t>acceleration.length</a:t>
            </a:r>
            <a:r>
              <a:rPr lang="en-GB" dirty="0" smtClean="0">
                <a:latin typeface="Arial Narrow" pitchFamily="34" charset="0"/>
              </a:rPr>
              <a:t>() &gt; </a:t>
            </a:r>
            <a:r>
              <a:rPr lang="en-GB" dirty="0" err="1" smtClean="0">
                <a:latin typeface="Arial Narrow" pitchFamily="34" charset="0"/>
              </a:rPr>
              <a:t>maxAcceleration</a:t>
            </a:r>
            <a:r>
              <a:rPr lang="en-GB" dirty="0" smtClean="0">
                <a:latin typeface="Arial Narrow" pitchFamily="34" charset="0"/>
              </a:rPr>
              <a:t> )</a:t>
            </a: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acceleration = </a:t>
            </a:r>
            <a:r>
              <a:rPr lang="en-GB" dirty="0" err="1" smtClean="0">
                <a:latin typeface="Arial Narrow" pitchFamily="34" charset="0"/>
              </a:rPr>
              <a:t>acceleration.normalise</a:t>
            </a:r>
            <a:r>
              <a:rPr lang="en-GB" dirty="0" smtClean="0">
                <a:latin typeface="Arial Narrow" pitchFamily="34" charset="0"/>
              </a:rPr>
              <a:t>() * </a:t>
            </a:r>
            <a:r>
              <a:rPr lang="en-GB" dirty="0" err="1" smtClean="0">
                <a:latin typeface="Arial Narrow" pitchFamily="34" charset="0"/>
              </a:rPr>
              <a:t>maxAcceleration</a:t>
            </a:r>
            <a:r>
              <a:rPr lang="en-GB" dirty="0" smtClean="0">
                <a:latin typeface="Arial Narrow" pitchFamily="34" charset="0"/>
              </a:rPr>
              <a:t>;</a:t>
            </a:r>
            <a:endParaRPr lang="en-GB" sz="9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630238" algn="l"/>
                <a:tab pos="896938" algn="l"/>
                <a:tab pos="125888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return acceleration;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6446780" y="1838763"/>
            <a:ext cx="2571768" cy="2094856"/>
            <a:chOff x="6143636" y="1762772"/>
            <a:chExt cx="2571768" cy="2094856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7143768" y="2679070"/>
              <a:ext cx="428628" cy="32130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9" name="Group 19"/>
            <p:cNvGrpSpPr/>
            <p:nvPr/>
          </p:nvGrpSpPr>
          <p:grpSpPr>
            <a:xfrm>
              <a:off x="6143636" y="1928802"/>
              <a:ext cx="357190" cy="357190"/>
              <a:chOff x="6643702" y="2285992"/>
              <a:chExt cx="928694" cy="928694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6715140" y="2357430"/>
                <a:ext cx="785818" cy="785818"/>
              </a:xfrm>
              <a:prstGeom prst="ellipse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effectLst>
                    <a:reflection blurRad="6350" stA="55000" endA="300" endPos="45500" dir="5400000" sy="-100000" algn="bl" rotWithShape="0"/>
                  </a:effectLst>
                </a:endParaRPr>
              </a:p>
            </p:txBody>
          </p:sp>
          <p:sp>
            <p:nvSpPr>
              <p:cNvPr id="27" name="Plus 26"/>
              <p:cNvSpPr/>
              <p:nvPr/>
            </p:nvSpPr>
            <p:spPr>
              <a:xfrm>
                <a:off x="6643702" y="2285992"/>
                <a:ext cx="928694" cy="928694"/>
              </a:xfrm>
              <a:prstGeom prst="mathPlus">
                <a:avLst>
                  <a:gd name="adj1" fmla="val 19495"/>
                </a:avLst>
              </a:prstGeom>
              <a:solidFill>
                <a:srgbClr val="99FF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10" name="Straight Arrow Connector 9"/>
            <p:cNvCxnSpPr/>
            <p:nvPr/>
          </p:nvCxnSpPr>
          <p:spPr>
            <a:xfrm rot="5400000">
              <a:off x="6625927" y="3054035"/>
              <a:ext cx="892806" cy="142876"/>
            </a:xfrm>
            <a:prstGeom prst="straightConnector1">
              <a:avLst/>
            </a:prstGeom>
            <a:ln>
              <a:solidFill>
                <a:srgbClr val="009900"/>
              </a:solidFill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6500826" y="3549851"/>
              <a:ext cx="1857388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sz="1400" dirty="0" smtClean="0">
                  <a:latin typeface="Arial Narrow" pitchFamily="34" charset="0"/>
                </a:rPr>
                <a:t>Net acceleration</a:t>
              </a: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7643834" y="2643182"/>
              <a:ext cx="107157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tabLst>
                  <a:tab pos="361950" algn="l"/>
                  <a:tab pos="896938" algn="l"/>
                  <a:tab pos="2328863" algn="l"/>
                </a:tabLst>
              </a:pPr>
              <a:r>
                <a:rPr lang="en-GB" sz="1400" dirty="0" smtClean="0">
                  <a:latin typeface="Arial Narrow" pitchFamily="34" charset="0"/>
                </a:rPr>
                <a:t>Individual repulsion</a:t>
              </a:r>
            </a:p>
          </p:txBody>
        </p:sp>
        <p:grpSp>
          <p:nvGrpSpPr>
            <p:cNvPr id="13" name="Group 19"/>
            <p:cNvGrpSpPr/>
            <p:nvPr/>
          </p:nvGrpSpPr>
          <p:grpSpPr>
            <a:xfrm>
              <a:off x="7358082" y="2000240"/>
              <a:ext cx="357190" cy="357190"/>
              <a:chOff x="6643702" y="2285992"/>
              <a:chExt cx="928694" cy="928694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6715140" y="2357430"/>
                <a:ext cx="785818" cy="785818"/>
              </a:xfrm>
              <a:prstGeom prst="ellipse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effectLst>
                    <a:reflection blurRad="6350" stA="55000" endA="300" endPos="45500" dir="5400000" sy="-100000" algn="bl" rotWithShape="0"/>
                  </a:effectLst>
                </a:endParaRPr>
              </a:p>
            </p:txBody>
          </p:sp>
          <p:sp>
            <p:nvSpPr>
              <p:cNvPr id="25" name="Plus 24"/>
              <p:cNvSpPr/>
              <p:nvPr/>
            </p:nvSpPr>
            <p:spPr>
              <a:xfrm>
                <a:off x="6643702" y="2285992"/>
                <a:ext cx="928694" cy="928694"/>
              </a:xfrm>
              <a:prstGeom prst="mathPlus">
                <a:avLst>
                  <a:gd name="adj1" fmla="val 19495"/>
                </a:avLst>
              </a:prstGeom>
              <a:solidFill>
                <a:srgbClr val="99FF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4" name="Group 19"/>
            <p:cNvGrpSpPr/>
            <p:nvPr/>
          </p:nvGrpSpPr>
          <p:grpSpPr>
            <a:xfrm>
              <a:off x="7950642" y="3327294"/>
              <a:ext cx="357190" cy="357190"/>
              <a:chOff x="7255664" y="1650079"/>
              <a:chExt cx="928694" cy="928694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7327102" y="1721517"/>
                <a:ext cx="785819" cy="785818"/>
              </a:xfrm>
              <a:prstGeom prst="ellipse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effectLst>
                    <a:reflection blurRad="6350" stA="55000" endA="300" endPos="45500" dir="5400000" sy="-100000" algn="bl" rotWithShape="0"/>
                  </a:effectLst>
                </a:endParaRPr>
              </a:p>
            </p:txBody>
          </p:sp>
          <p:sp>
            <p:nvSpPr>
              <p:cNvPr id="23" name="Plus 22"/>
              <p:cNvSpPr/>
              <p:nvPr/>
            </p:nvSpPr>
            <p:spPr>
              <a:xfrm>
                <a:off x="7255664" y="1650079"/>
                <a:ext cx="928694" cy="928694"/>
              </a:xfrm>
              <a:prstGeom prst="mathPlus">
                <a:avLst>
                  <a:gd name="adj1" fmla="val 19495"/>
                </a:avLst>
              </a:prstGeom>
              <a:solidFill>
                <a:srgbClr val="99FF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15" name="Straight Arrow Connector 14"/>
            <p:cNvCxnSpPr/>
            <p:nvPr/>
          </p:nvCxnSpPr>
          <p:spPr>
            <a:xfrm rot="5400000" flipH="1" flipV="1">
              <a:off x="7090105" y="2339655"/>
              <a:ext cx="393078" cy="285752"/>
            </a:xfrm>
            <a:prstGeom prst="straightConnector1">
              <a:avLst/>
            </a:prstGeom>
            <a:ln>
              <a:prstDash val="dash"/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rot="10800000">
              <a:off x="6500826" y="2214554"/>
              <a:ext cx="642942" cy="464520"/>
            </a:xfrm>
            <a:prstGeom prst="straightConnector1">
              <a:avLst/>
            </a:prstGeom>
            <a:ln>
              <a:prstDash val="dash"/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 flipV="1">
              <a:off x="6885493" y="2392980"/>
              <a:ext cx="258275" cy="28609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 flipV="1">
              <a:off x="7143768" y="2571744"/>
              <a:ext cx="806874" cy="822244"/>
            </a:xfrm>
            <a:prstGeom prst="straightConnector1">
              <a:avLst/>
            </a:prstGeom>
            <a:ln>
              <a:prstDash val="dash"/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rot="5400000">
              <a:off x="6268737" y="2732395"/>
              <a:ext cx="964244" cy="78581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0" name="Flowchart: Extract 19"/>
            <p:cNvSpPr/>
            <p:nvPr/>
          </p:nvSpPr>
          <p:spPr>
            <a:xfrm rot="1019909">
              <a:off x="6983948" y="2402680"/>
              <a:ext cx="373607" cy="428628"/>
            </a:xfrm>
            <a:prstGeom prst="flowChartExtra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  <a:scene3d>
              <a:camera prst="orthographicFront" fov="0">
                <a:rot lat="0" lon="0" rev="0"/>
              </a:camera>
              <a:lightRig rig="soft" dir="tl">
                <a:rot lat="0" lon="0" rev="20100000"/>
              </a:lightRig>
            </a:scene3d>
            <a:sp3d>
              <a:bevelT w="50800" h="50800"/>
            </a:sp3d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6572264" y="1762772"/>
              <a:ext cx="107157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tabLst>
                  <a:tab pos="361950" algn="l"/>
                  <a:tab pos="896938" algn="l"/>
                  <a:tab pos="2328863" algn="l"/>
                </a:tabLst>
              </a:pPr>
              <a:r>
                <a:rPr lang="en-GB" sz="1400" dirty="0" smtClean="0">
                  <a:latin typeface="Arial Narrow" pitchFamily="34" charset="0"/>
                </a:rPr>
                <a:t>Individual repulsion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637867" y="592529"/>
            <a:ext cx="2302285" cy="251029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600" b="1" dirty="0" smtClean="0">
                <a:solidFill>
                  <a:srgbClr val="0070C0"/>
                </a:solidFill>
                <a:latin typeface="Arial Narrow" pitchFamily="34" charset="0"/>
              </a:rPr>
              <a:t>targets</a:t>
            </a:r>
            <a:r>
              <a:rPr lang="en-GB" sz="1600" dirty="0" smtClean="0">
                <a:solidFill>
                  <a:srgbClr val="0070C0"/>
                </a:solidFill>
                <a:latin typeface="Arial Narrow" pitchFamily="34" charset="0"/>
              </a:rPr>
              <a:t> holds object to avoid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637867" y="2495277"/>
            <a:ext cx="2296276" cy="492443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600" b="1" dirty="0" err="1" smtClean="0">
                <a:solidFill>
                  <a:srgbClr val="0070C0"/>
                </a:solidFill>
                <a:latin typeface="Arial Narrow" pitchFamily="34" charset="0"/>
              </a:rPr>
              <a:t>separateThreshold</a:t>
            </a:r>
            <a:r>
              <a:rPr lang="en-GB" sz="1600" b="1" dirty="0" smtClean="0">
                <a:solidFill>
                  <a:srgbClr val="0070C0"/>
                </a:solidFill>
                <a:latin typeface="Arial Narrow" pitchFamily="34" charset="0"/>
              </a:rPr>
              <a:t> </a:t>
            </a:r>
            <a:r>
              <a:rPr lang="en-GB" sz="1600" dirty="0" smtClean="0">
                <a:solidFill>
                  <a:srgbClr val="0070C0"/>
                </a:solidFill>
                <a:latin typeface="Arial Narrow" pitchFamily="34" charset="0"/>
              </a:rPr>
              <a:t>controls separation distance drop-off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76755" y="3760677"/>
            <a:ext cx="1857388" cy="246221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600" dirty="0" smtClean="0">
                <a:solidFill>
                  <a:srgbClr val="0070C0"/>
                </a:solidFill>
                <a:latin typeface="Arial Narrow" pitchFamily="34" charset="0"/>
              </a:rPr>
              <a:t>Update net acceleration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32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Separate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307714" y="483518"/>
            <a:ext cx="28362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Separate stop objects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from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becoming crowded. Objects move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away from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others that get too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close. </a:t>
            </a:r>
          </a:p>
          <a:p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16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allAtOnce"/>
      <p:bldP spid="28" grpId="0" uiExpand="1" animBg="1"/>
      <p:bldP spid="29" grpId="0" uiExpand="1" animBg="1"/>
      <p:bldP spid="31" grpId="0" uiExpand="1" animBg="1"/>
      <p:bldP spid="3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36746"/>
            <a:ext cx="3744416" cy="4806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148064" y="267494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>
              <a:buFont typeface="Georgia" pitchFamily="18" charset="0"/>
              <a:buNone/>
            </a:pP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Lots of different types of steering behaviour can be defined.</a:t>
            </a: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Steering behaviours are designed to be combined together to product the desired form of movement.</a:t>
            </a: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110293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l">
              <a:buFont typeface="Georgia" pitchFamily="18" charset="0"/>
              <a:buNone/>
            </a:pPr>
            <a:r>
              <a:rPr lang="en-GB" sz="2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Key takeaways:</a:t>
            </a:r>
            <a:endParaRPr lang="en-GB" sz="2800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00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16"/>
          <p:cNvSpPr>
            <a:spLocks noChangeArrowheads="1"/>
          </p:cNvSpPr>
          <p:nvPr/>
        </p:nvSpPr>
        <p:spPr bwMode="auto">
          <a:xfrm>
            <a:off x="285720" y="3013815"/>
            <a:ext cx="3926240" cy="1430143"/>
          </a:xfrm>
          <a:prstGeom prst="roundRect">
            <a:avLst>
              <a:gd name="adj" fmla="val 12564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44048" y="3114617"/>
            <a:ext cx="1285884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Seek()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Flee()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Arrive()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Wander()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483768" y="3075806"/>
            <a:ext cx="1656184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Face()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Separate()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err="1" smtClean="0">
                <a:latin typeface="Arial Narrow" pitchFamily="34" charset="0"/>
              </a:rPr>
              <a:t>PathFollow</a:t>
            </a:r>
            <a:r>
              <a:rPr lang="en-GB" b="1" dirty="0" smtClean="0">
                <a:latin typeface="Arial Narrow" pitchFamily="34" charset="0"/>
              </a:rPr>
              <a:t>()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err="1" smtClean="0">
                <a:latin typeface="Arial Narrow" pitchFamily="34" charset="0"/>
              </a:rPr>
              <a:t>AvoidObstacle</a:t>
            </a:r>
            <a:r>
              <a:rPr lang="en-GB" b="1" dirty="0" smtClean="0">
                <a:latin typeface="Arial Narrow" pitchFamily="34" charset="0"/>
              </a:rPr>
              <a:t>()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342470" y="3087228"/>
            <a:ext cx="1357322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Pursue()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Evade() 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Interpose()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Align()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0873" y="2020279"/>
            <a:ext cx="4430317" cy="222254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69776" y="555526"/>
            <a:ext cx="84346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Steering behaviours extend the kinematic movement algorithms by determining acceleration (both forward movement and rotation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)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9512" y="1302752"/>
            <a:ext cx="4392488" cy="1485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In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many game types (e.g. driving games) steering algorithms are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typically used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 </a:t>
            </a:r>
            <a:endParaRPr lang="en-GB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endParaRPr lang="en-GB" sz="105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We will consider the following forms of steering behaviour:</a:t>
            </a:r>
          </a:p>
        </p:txBody>
      </p:sp>
    </p:spTree>
    <p:extLst>
      <p:ext uri="{BB962C8B-B14F-4D97-AF65-F5344CB8AC3E}">
        <p14:creationId xmlns:p14="http://schemas.microsoft.com/office/powerpoint/2010/main" val="169786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9" grpId="0"/>
      <p:bldP spid="10" grpId="0"/>
      <p:bldP spid="13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47664" y="3716478"/>
            <a:ext cx="4429156" cy="1214446"/>
            <a:chOff x="857224" y="5500702"/>
            <a:chExt cx="4429156" cy="1214446"/>
          </a:xfrm>
        </p:grpSpPr>
        <p:grpSp>
          <p:nvGrpSpPr>
            <p:cNvPr id="6" name="Group 5"/>
            <p:cNvGrpSpPr/>
            <p:nvPr/>
          </p:nvGrpSpPr>
          <p:grpSpPr>
            <a:xfrm>
              <a:off x="5000628" y="5786454"/>
              <a:ext cx="285752" cy="285752"/>
              <a:chOff x="6643702" y="2285992"/>
              <a:chExt cx="928694" cy="928694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6715140" y="2357430"/>
                <a:ext cx="785818" cy="785818"/>
              </a:xfrm>
              <a:prstGeom prst="ellipse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effectLst>
                    <a:reflection blurRad="6350" stA="55000" endA="300" endPos="45500" dir="5400000" sy="-100000" algn="bl" rotWithShape="0"/>
                  </a:effectLst>
                </a:endParaRPr>
              </a:p>
            </p:txBody>
          </p:sp>
          <p:sp>
            <p:nvSpPr>
              <p:cNvPr id="13" name="Plus 12"/>
              <p:cNvSpPr/>
              <p:nvPr/>
            </p:nvSpPr>
            <p:spPr>
              <a:xfrm>
                <a:off x="6643702" y="2285992"/>
                <a:ext cx="928694" cy="928694"/>
              </a:xfrm>
              <a:prstGeom prst="mathPlus">
                <a:avLst>
                  <a:gd name="adj1" fmla="val 19495"/>
                </a:avLst>
              </a:prstGeom>
              <a:solidFill>
                <a:srgbClr val="99FF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Flowchart: Extract 6"/>
            <p:cNvSpPr/>
            <p:nvPr/>
          </p:nvSpPr>
          <p:spPr>
            <a:xfrm>
              <a:off x="2296316" y="6286520"/>
              <a:ext cx="373607" cy="428628"/>
            </a:xfrm>
            <a:prstGeom prst="flowChartExtra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  <a:scene3d>
              <a:camera prst="orthographicFront" fov="0">
                <a:rot lat="0" lon="0" rev="0"/>
              </a:camera>
              <a:lightRig rig="soft" dir="tl">
                <a:rot lat="0" lon="0" rev="20100000"/>
              </a:lightRig>
            </a:scene3d>
            <a:sp3d>
              <a:bevelT w="50800" h="50800"/>
            </a:sp3d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857224" y="5643578"/>
              <a:ext cx="18573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dirty="0" smtClean="0">
                  <a:latin typeface="Arial Narrow" pitchFamily="34" charset="0"/>
                </a:rPr>
                <a:t>Flee path</a:t>
              </a: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3500430" y="5643578"/>
              <a:ext cx="15001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dirty="0" smtClean="0">
                  <a:latin typeface="Arial Narrow" pitchFamily="34" charset="0"/>
                </a:rPr>
                <a:t>Seek path</a:t>
              </a:r>
            </a:p>
          </p:txBody>
        </p:sp>
        <p:cxnSp>
          <p:nvCxnSpPr>
            <p:cNvPr id="10" name="Shape 36"/>
            <p:cNvCxnSpPr>
              <a:stCxn id="7" idx="0"/>
            </p:cNvCxnSpPr>
            <p:nvPr/>
          </p:nvCxnSpPr>
          <p:spPr>
            <a:xfrm rot="16200000" flipV="1">
              <a:off x="1312982" y="5116382"/>
              <a:ext cx="785818" cy="1554458"/>
            </a:xfrm>
            <a:prstGeom prst="curvedConnector2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Curved Connector 10"/>
            <p:cNvCxnSpPr>
              <a:stCxn id="7" idx="0"/>
              <a:endCxn id="13" idx="3"/>
            </p:cNvCxnSpPr>
            <p:nvPr/>
          </p:nvCxnSpPr>
          <p:spPr>
            <a:xfrm rot="5400000" flipH="1" flipV="1">
              <a:off x="3582217" y="4725233"/>
              <a:ext cx="462190" cy="2660384"/>
            </a:xfrm>
            <a:prstGeom prst="curvedConnector3">
              <a:avLst>
                <a:gd name="adj1" fmla="val 157655"/>
              </a:avLst>
            </a:prstGeom>
            <a:ln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4" name="Rectangle 2"/>
          <p:cNvSpPr txBox="1">
            <a:spLocks/>
          </p:cNvSpPr>
          <p:nvPr/>
        </p:nvSpPr>
        <p:spPr>
          <a:xfrm>
            <a:off x="3635896" y="51470"/>
            <a:ext cx="5361856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: </a:t>
            </a:r>
            <a:r>
              <a:rPr lang="en-US" altLang="x-none" sz="24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Matching a Target Property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9776" y="555526"/>
            <a:ext cx="63911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Basic steering algorithms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work by matching a kinematic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property of the target to the source, e.g.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target’s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position, velocity,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orientation.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Matching steering algorithms take source and target kinematic properties as input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More advanced steering behaviours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match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 combination of properties, potentially with additional constraints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890" y="843558"/>
            <a:ext cx="1500675" cy="408736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79512" y="2655952"/>
            <a:ext cx="54726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Typically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for each matching behaviour there is a readily defined opposite behaviour (e.g. Seek vs. Flee, etc.).</a:t>
            </a:r>
          </a:p>
        </p:txBody>
      </p:sp>
    </p:spTree>
    <p:extLst>
      <p:ext uri="{BB962C8B-B14F-4D97-AF65-F5344CB8AC3E}">
        <p14:creationId xmlns:p14="http://schemas.microsoft.com/office/powerpoint/2010/main" val="398866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292080" y="4083918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>
              <a:buFont typeface="Georgia" pitchFamily="18" charset="0"/>
              <a:buNone/>
            </a:pPr>
            <a:r>
              <a:rPr lang="en-GB" b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</a:rPr>
              <a:t>Seek and Flee</a:t>
            </a:r>
            <a:endParaRPr lang="en-GB" b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88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6"/>
          <p:cNvSpPr>
            <a:spLocks noChangeArrowheads="1"/>
          </p:cNvSpPr>
          <p:nvPr/>
        </p:nvSpPr>
        <p:spPr bwMode="auto">
          <a:xfrm>
            <a:off x="236453" y="1635646"/>
            <a:ext cx="4453241" cy="2000264"/>
          </a:xfrm>
          <a:prstGeom prst="roundRect">
            <a:avLst>
              <a:gd name="adj" fmla="val 7781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53438" y="1635646"/>
            <a:ext cx="4218562" cy="19082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smtClean="0">
                <a:latin typeface="Arial Narrow" pitchFamily="34" charset="0"/>
              </a:rPr>
              <a:t>Seek</a:t>
            </a:r>
            <a:r>
              <a:rPr lang="en-GB" dirty="0" smtClean="0">
                <a:latin typeface="Arial Narrow" pitchFamily="34" charset="0"/>
              </a:rPr>
              <a:t> ( Vector source, Vector target, ]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>
                <a:latin typeface="Arial Narrow" pitchFamily="34" charset="0"/>
              </a:rPr>
              <a:t> </a:t>
            </a:r>
            <a:r>
              <a:rPr lang="en-GB" dirty="0" smtClean="0">
                <a:latin typeface="Arial Narrow" pitchFamily="34" charset="0"/>
              </a:rPr>
              <a:t>           float </a:t>
            </a:r>
            <a:r>
              <a:rPr lang="en-GB" dirty="0" err="1" smtClean="0">
                <a:latin typeface="Arial Narrow" pitchFamily="34" charset="0"/>
              </a:rPr>
              <a:t>maxAcc</a:t>
            </a:r>
            <a:r>
              <a:rPr lang="en-GB" dirty="0" smtClean="0">
                <a:latin typeface="Arial Narrow" pitchFamily="34" charset="0"/>
              </a:rPr>
              <a:t> 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10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Vector acceleration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	= (target – source).normalise() * </a:t>
            </a:r>
            <a:r>
              <a:rPr lang="en-GB" b="1" dirty="0" err="1" smtClean="0">
                <a:latin typeface="Arial Narrow" pitchFamily="34" charset="0"/>
              </a:rPr>
              <a:t>maxAcc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return acceleration;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}</a:t>
            </a:r>
          </a:p>
        </p:txBody>
      </p:sp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237946" y="4011910"/>
            <a:ext cx="6998350" cy="923330"/>
          </a:xfrm>
          <a:prstGeom prst="rect">
            <a:avLst/>
          </a:prstGeom>
          <a:solidFill>
            <a:srgbClr val="CCFF99"/>
          </a:solidFill>
          <a:ln>
            <a:solidFill>
              <a:srgbClr val="CCFF99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GB" b="1" dirty="0" smtClean="0">
                <a:solidFill>
                  <a:schemeClr val="tx1"/>
                </a:solidFill>
              </a:rPr>
              <a:t>Aside: </a:t>
            </a:r>
            <a:r>
              <a:rPr lang="en-GB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Seek will accelerate as fast as possible towards the target. Some means of reducing velocity will be needed as the target is approached – this is offered by other forms of steering behaviour.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220072" y="1635646"/>
            <a:ext cx="3962601" cy="3517453"/>
            <a:chOff x="5303853" y="1428736"/>
            <a:chExt cx="3962601" cy="3517453"/>
          </a:xfrm>
        </p:grpSpPr>
        <p:cxnSp>
          <p:nvCxnSpPr>
            <p:cNvPr id="8" name="Straight Arrow Connector 7"/>
            <p:cNvCxnSpPr/>
            <p:nvPr/>
          </p:nvCxnSpPr>
          <p:spPr>
            <a:xfrm rot="5400000" flipH="1" flipV="1">
              <a:off x="5054122" y="2284876"/>
              <a:ext cx="1393210" cy="50006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9" name="Group 19"/>
            <p:cNvGrpSpPr/>
            <p:nvPr/>
          </p:nvGrpSpPr>
          <p:grpSpPr>
            <a:xfrm>
              <a:off x="7858148" y="2000240"/>
              <a:ext cx="642942" cy="642942"/>
              <a:chOff x="6643702" y="2285992"/>
              <a:chExt cx="928694" cy="928694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6715140" y="2357430"/>
                <a:ext cx="785818" cy="785818"/>
              </a:xfrm>
              <a:prstGeom prst="ellipse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effectLst>
                    <a:reflection blurRad="6350" stA="55000" endA="300" endPos="45500" dir="5400000" sy="-100000" algn="bl" rotWithShape="0"/>
                  </a:effectLst>
                </a:endParaRPr>
              </a:p>
            </p:txBody>
          </p:sp>
          <p:sp>
            <p:nvSpPr>
              <p:cNvPr id="17" name="Plus 16"/>
              <p:cNvSpPr/>
              <p:nvPr/>
            </p:nvSpPr>
            <p:spPr>
              <a:xfrm>
                <a:off x="6643702" y="2285992"/>
                <a:ext cx="928694" cy="928694"/>
              </a:xfrm>
              <a:prstGeom prst="mathPlus">
                <a:avLst>
                  <a:gd name="adj1" fmla="val 19495"/>
                </a:avLst>
              </a:prstGeom>
              <a:solidFill>
                <a:srgbClr val="99FF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10" name="Straight Arrow Connector 9"/>
            <p:cNvCxnSpPr/>
            <p:nvPr/>
          </p:nvCxnSpPr>
          <p:spPr>
            <a:xfrm flipV="1">
              <a:off x="5572132" y="2643182"/>
              <a:ext cx="1357322" cy="393078"/>
            </a:xfrm>
            <a:prstGeom prst="straightConnector1">
              <a:avLst/>
            </a:prstGeom>
            <a:ln>
              <a:solidFill>
                <a:srgbClr val="009900"/>
              </a:solidFill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1" name="Flowchart: Extract 10"/>
            <p:cNvSpPr/>
            <p:nvPr/>
          </p:nvSpPr>
          <p:spPr>
            <a:xfrm rot="1019909">
              <a:off x="5358346" y="2955123"/>
              <a:ext cx="373607" cy="428628"/>
            </a:xfrm>
            <a:prstGeom prst="flowChartExtra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  <a:scene3d>
              <a:camera prst="orthographicFront" fov="0">
                <a:rot lat="0" lon="0" rev="0"/>
              </a:camera>
              <a:lightRig rig="soft" dir="tl">
                <a:rot lat="0" lon="0" rev="20100000"/>
              </a:lightRig>
            </a:scene3d>
            <a:sp3d>
              <a:bevelT w="50800" h="50800"/>
            </a:sp3d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5303853" y="1428736"/>
              <a:ext cx="18573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dirty="0" smtClean="0">
                  <a:latin typeface="Arial Narrow" pitchFamily="34" charset="0"/>
                </a:rPr>
                <a:t>Initial velocity</a:t>
              </a: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6375422" y="2857496"/>
              <a:ext cx="205423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dirty="0" smtClean="0">
                  <a:latin typeface="Arial Narrow" pitchFamily="34" charset="0"/>
                </a:rPr>
                <a:t>Target acceleration</a:t>
              </a:r>
            </a:p>
          </p:txBody>
        </p:sp>
        <p:sp>
          <p:nvSpPr>
            <p:cNvPr id="14" name="Arc 13"/>
            <p:cNvSpPr/>
            <p:nvPr/>
          </p:nvSpPr>
          <p:spPr>
            <a:xfrm rot="851110" flipH="1">
              <a:off x="5538263" y="1983248"/>
              <a:ext cx="3728191" cy="2962941"/>
            </a:xfrm>
            <a:prstGeom prst="arc">
              <a:avLst/>
            </a:prstGeom>
            <a:ln>
              <a:prstDash val="dashDot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6786578" y="1571612"/>
              <a:ext cx="107157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dirty="0" smtClean="0">
                  <a:latin typeface="Arial Narrow" pitchFamily="34" charset="0"/>
                </a:rPr>
                <a:t>Path</a:t>
              </a:r>
            </a:p>
          </p:txBody>
        </p:sp>
      </p:grpSp>
      <p:sp>
        <p:nvSpPr>
          <p:cNvPr id="18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Seek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9776" y="555526"/>
            <a:ext cx="87227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Seek will try to match the source position of that to a target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location. The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direction to the target is determined, and a corresponding maximum acceleration set towards the target.</a:t>
            </a:r>
          </a:p>
          <a:p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131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build="allAtOnce" animBg="1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6"/>
          <p:cNvSpPr>
            <a:spLocks noChangeArrowheads="1"/>
          </p:cNvSpPr>
          <p:nvPr/>
        </p:nvSpPr>
        <p:spPr bwMode="auto">
          <a:xfrm>
            <a:off x="251520" y="1373246"/>
            <a:ext cx="4214842" cy="2926696"/>
          </a:xfrm>
          <a:prstGeom prst="roundRect">
            <a:avLst>
              <a:gd name="adj" fmla="val 6008"/>
            </a:avLst>
          </a:prstGeom>
          <a:solidFill>
            <a:srgbClr val="FFFF99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27431" y="1437512"/>
            <a:ext cx="4042775" cy="275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b="1" dirty="0" err="1" smtClean="0">
                <a:latin typeface="Arial Narrow" pitchFamily="34" charset="0"/>
              </a:rPr>
              <a:t>UpdatePosition</a:t>
            </a:r>
            <a:r>
              <a:rPr lang="en-GB" dirty="0" smtClean="0">
                <a:latin typeface="Arial Narrow" pitchFamily="34" charset="0"/>
              </a:rPr>
              <a:t>() {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10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velocity += acceleration * </a:t>
            </a:r>
            <a:r>
              <a:rPr lang="en-GB" dirty="0" err="1" smtClean="0">
                <a:latin typeface="Arial Narrow" pitchFamily="34" charset="0"/>
              </a:rPr>
              <a:t>timeDelta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rotation += </a:t>
            </a:r>
            <a:r>
              <a:rPr lang="en-GB" dirty="0" err="1" smtClean="0">
                <a:latin typeface="Arial Narrow" pitchFamily="34" charset="0"/>
              </a:rPr>
              <a:t>angular_acc</a:t>
            </a:r>
            <a:r>
              <a:rPr lang="en-GB" dirty="0" smtClean="0">
                <a:latin typeface="Arial Narrow" pitchFamily="34" charset="0"/>
              </a:rPr>
              <a:t> * </a:t>
            </a:r>
            <a:r>
              <a:rPr lang="en-GB" dirty="0" err="1" smtClean="0">
                <a:latin typeface="Arial Narrow" pitchFamily="34" charset="0"/>
              </a:rPr>
              <a:t>timeDelta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10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if( </a:t>
            </a:r>
            <a:r>
              <a:rPr lang="en-GB" b="1" dirty="0" err="1" smtClean="0">
                <a:latin typeface="Arial Narrow" pitchFamily="34" charset="0"/>
              </a:rPr>
              <a:t>velocity.length</a:t>
            </a:r>
            <a:r>
              <a:rPr lang="en-GB" b="1" dirty="0" smtClean="0">
                <a:latin typeface="Arial Narrow" pitchFamily="34" charset="0"/>
              </a:rPr>
              <a:t>() &gt; </a:t>
            </a:r>
            <a:r>
              <a:rPr lang="en-GB" b="1" dirty="0" err="1" smtClean="0">
                <a:latin typeface="Arial Narrow" pitchFamily="34" charset="0"/>
              </a:rPr>
              <a:t>maxSpeed</a:t>
            </a:r>
            <a:r>
              <a:rPr lang="en-GB" b="1" dirty="0" smtClean="0">
                <a:latin typeface="Arial Narrow" pitchFamily="34" charset="0"/>
              </a:rPr>
              <a:t> </a:t>
            </a:r>
            <a:r>
              <a:rPr lang="en-GB" dirty="0" smtClean="0">
                <a:latin typeface="Arial Narrow" pitchFamily="34" charset="0"/>
              </a:rPr>
              <a:t>)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  velocity = </a:t>
            </a:r>
            <a:r>
              <a:rPr lang="en-GB" dirty="0" err="1" smtClean="0">
                <a:latin typeface="Arial Narrow" pitchFamily="34" charset="0"/>
              </a:rPr>
              <a:t>velocity.normalise</a:t>
            </a:r>
            <a:r>
              <a:rPr lang="en-GB" dirty="0" smtClean="0">
                <a:latin typeface="Arial Narrow" pitchFamily="34" charset="0"/>
              </a:rPr>
              <a:t>()*</a:t>
            </a:r>
            <a:r>
              <a:rPr lang="en-GB" dirty="0" err="1" smtClean="0">
                <a:latin typeface="Arial Narrow" pitchFamily="34" charset="0"/>
              </a:rPr>
              <a:t>maxSpeed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endParaRPr lang="en-GB" sz="1000" dirty="0" smtClean="0">
              <a:latin typeface="Arial Narrow" pitchFamily="34" charset="0"/>
            </a:endParaRP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position += velocity * </a:t>
            </a:r>
            <a:r>
              <a:rPr lang="en-GB" dirty="0" err="1" smtClean="0">
                <a:latin typeface="Arial Narrow" pitchFamily="34" charset="0"/>
              </a:rPr>
              <a:t>timeDelta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	orientation += rotation * </a:t>
            </a:r>
            <a:r>
              <a:rPr lang="en-GB" dirty="0" err="1" smtClean="0">
                <a:latin typeface="Arial Narrow" pitchFamily="34" charset="0"/>
              </a:rPr>
              <a:t>timeDelta</a:t>
            </a:r>
            <a:r>
              <a:rPr lang="en-GB" dirty="0" smtClean="0">
                <a:latin typeface="Arial Narrow" pitchFamily="34" charset="0"/>
              </a:rPr>
              <a:t>;</a:t>
            </a:r>
          </a:p>
          <a:p>
            <a:pPr marL="180975" indent="-180975">
              <a:tabLst>
                <a:tab pos="180975" algn="l"/>
                <a:tab pos="361950" algn="l"/>
                <a:tab pos="896938" algn="l"/>
                <a:tab pos="2328863" algn="l"/>
              </a:tabLst>
            </a:pPr>
            <a:r>
              <a:rPr lang="en-GB" dirty="0" smtClean="0">
                <a:latin typeface="Arial Narrow" pitchFamily="34" charset="0"/>
              </a:rPr>
              <a:t>}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832526" y="1540414"/>
            <a:ext cx="3852227" cy="3465214"/>
            <a:chOff x="5363243" y="2747661"/>
            <a:chExt cx="3852227" cy="3465214"/>
          </a:xfrm>
        </p:grpSpPr>
        <p:grpSp>
          <p:nvGrpSpPr>
            <p:cNvPr id="8" name="Group 19"/>
            <p:cNvGrpSpPr/>
            <p:nvPr/>
          </p:nvGrpSpPr>
          <p:grpSpPr>
            <a:xfrm>
              <a:off x="7695005" y="4859116"/>
              <a:ext cx="642940" cy="642942"/>
              <a:chOff x="6304861" y="1772013"/>
              <a:chExt cx="928691" cy="928695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6351135" y="1818289"/>
                <a:ext cx="785818" cy="785819"/>
              </a:xfrm>
              <a:prstGeom prst="ellipse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effectLst>
                    <a:reflection blurRad="6350" stA="55000" endA="300" endPos="45500" dir="5400000" sy="-100000" algn="bl" rotWithShape="0"/>
                  </a:effectLst>
                </a:endParaRPr>
              </a:p>
            </p:txBody>
          </p:sp>
          <p:sp>
            <p:nvSpPr>
              <p:cNvPr id="15" name="Plus 14"/>
              <p:cNvSpPr/>
              <p:nvPr/>
            </p:nvSpPr>
            <p:spPr>
              <a:xfrm>
                <a:off x="6304861" y="1772013"/>
                <a:ext cx="928691" cy="928695"/>
              </a:xfrm>
              <a:prstGeom prst="mathPlus">
                <a:avLst>
                  <a:gd name="adj1" fmla="val 19495"/>
                </a:avLst>
              </a:prstGeom>
              <a:solidFill>
                <a:srgbClr val="99FF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Flowchart: Extract 8"/>
            <p:cNvSpPr/>
            <p:nvPr/>
          </p:nvSpPr>
          <p:spPr>
            <a:xfrm rot="1019909">
              <a:off x="6698195" y="4507421"/>
              <a:ext cx="373607" cy="428628"/>
            </a:xfrm>
            <a:prstGeom prst="flowChartExtra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  <a:scene3d>
              <a:camera prst="orthographicFront" fov="0">
                <a:rot lat="0" lon="0" rev="0"/>
              </a:camera>
              <a:lightRig rig="soft" dir="tl">
                <a:rot lat="0" lon="0" rev="20100000"/>
              </a:lightRig>
            </a:scene3d>
            <a:sp3d>
              <a:bevelT w="50800" h="50800"/>
            </a:sp3d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Arc 9"/>
            <p:cNvSpPr/>
            <p:nvPr/>
          </p:nvSpPr>
          <p:spPr>
            <a:xfrm rot="851110" flipH="1">
              <a:off x="6911635" y="3249934"/>
              <a:ext cx="1552736" cy="2962941"/>
            </a:xfrm>
            <a:prstGeom prst="arc">
              <a:avLst>
                <a:gd name="adj1" fmla="val 11612941"/>
                <a:gd name="adj2" fmla="val 0"/>
              </a:avLst>
            </a:prstGeom>
            <a:ln>
              <a:prstDash val="soli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8143900" y="4714884"/>
              <a:ext cx="107157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dirty="0" smtClean="0">
                  <a:latin typeface="Arial Narrow" pitchFamily="34" charset="0"/>
                </a:rPr>
                <a:t>Seek</a:t>
              </a:r>
            </a:p>
          </p:txBody>
        </p:sp>
        <p:sp>
          <p:nvSpPr>
            <p:cNvPr id="12" name="Arc 11"/>
            <p:cNvSpPr/>
            <p:nvPr/>
          </p:nvSpPr>
          <p:spPr>
            <a:xfrm rot="851110" flipH="1">
              <a:off x="5363243" y="2999686"/>
              <a:ext cx="1552736" cy="3152644"/>
            </a:xfrm>
            <a:prstGeom prst="arc">
              <a:avLst>
                <a:gd name="adj1" fmla="val 11612941"/>
                <a:gd name="adj2" fmla="val 15966549"/>
              </a:avLst>
            </a:prstGeom>
            <a:ln>
              <a:prstDash val="soli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6072198" y="2747661"/>
              <a:ext cx="107157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dirty="0" smtClean="0">
                  <a:latin typeface="Arial Narrow" pitchFamily="34" charset="0"/>
                </a:rPr>
                <a:t>Flee</a:t>
              </a:r>
            </a:p>
          </p:txBody>
        </p:sp>
      </p:grpSp>
      <p:sp>
        <p:nvSpPr>
          <p:cNvPr id="16" name="Text Box 9"/>
          <p:cNvSpPr txBox="1">
            <a:spLocks noChangeArrowheads="1"/>
          </p:cNvSpPr>
          <p:nvPr/>
        </p:nvSpPr>
        <p:spPr bwMode="auto">
          <a:xfrm>
            <a:off x="251520" y="4382272"/>
            <a:ext cx="6291484" cy="646331"/>
          </a:xfrm>
          <a:prstGeom prst="rect">
            <a:avLst/>
          </a:prstGeom>
          <a:solidFill>
            <a:srgbClr val="CCFF99"/>
          </a:solidFill>
          <a:ln>
            <a:solidFill>
              <a:srgbClr val="CCFF99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GB" b="1" dirty="0" smtClean="0">
                <a:solidFill>
                  <a:schemeClr val="accent2"/>
                </a:solidFill>
              </a:rPr>
              <a:t>Aside: </a:t>
            </a:r>
            <a:r>
              <a:rPr lang="en-GB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Seek does not change the orientation. Other behaviours can align orientation with movement direction.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686328" y="1415996"/>
            <a:ext cx="1643074" cy="492443"/>
          </a:xfrm>
          <a:prstGeom prst="rect">
            <a:avLst/>
          </a:prstGeom>
          <a:solidFill>
            <a:srgbClr val="99FF33">
              <a:alpha val="30196"/>
            </a:srgbClr>
          </a:solidFill>
          <a:ln>
            <a:solidFill>
              <a:srgbClr val="0099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600" dirty="0" err="1" smtClean="0">
                <a:solidFill>
                  <a:srgbClr val="0070C0"/>
                </a:solidFill>
                <a:latin typeface="Arial Narrow" pitchFamily="34" charset="0"/>
              </a:rPr>
              <a:t>timeDelta</a:t>
            </a:r>
            <a:r>
              <a:rPr lang="en-GB" sz="1600" dirty="0" smtClean="0">
                <a:solidFill>
                  <a:srgbClr val="0070C0"/>
                </a:solidFill>
                <a:latin typeface="Arial Narrow" pitchFamily="34" charset="0"/>
              </a:rPr>
              <a:t> amount of time since last update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19" name="Rectangle 2"/>
          <p:cNvSpPr txBox="1">
            <a:spLocks/>
          </p:cNvSpPr>
          <p:nvPr/>
        </p:nvSpPr>
        <p:spPr>
          <a:xfrm>
            <a:off x="2918048" y="51470"/>
            <a:ext cx="2013992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Seek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9776" y="555526"/>
            <a:ext cx="4330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The output of Seek is used to update the position and velocity as follows: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932040" y="567720"/>
            <a:ext cx="396044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Flee is simply the opposite of Seek, with  a maximum acceleration away from the target output.</a:t>
            </a:r>
          </a:p>
          <a:p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23" name="Rectangle 2"/>
          <p:cNvSpPr txBox="1">
            <a:spLocks/>
          </p:cNvSpPr>
          <p:nvPr/>
        </p:nvSpPr>
        <p:spPr>
          <a:xfrm>
            <a:off x="4932040" y="51470"/>
            <a:ext cx="251804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Flee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908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6" grpId="0" build="allAtOnce" animBg="1"/>
      <p:bldP spid="17" grpId="0" animBg="1"/>
      <p:bldP spid="20" grpId="0"/>
      <p:bldP spid="21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69228" cy="51435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220072" y="1995686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dirty="0" smtClean="0">
                <a:solidFill>
                  <a:schemeClr val="tx1"/>
                </a:solidFill>
                <a:effectLst/>
                <a:latin typeface="Calibri" pitchFamily="34" charset="0"/>
              </a:rPr>
              <a:t>Arrive</a:t>
            </a:r>
            <a:endParaRPr lang="en-GB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656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9"/>
          <p:cNvSpPr txBox="1">
            <a:spLocks noChangeArrowheads="1"/>
          </p:cNvSpPr>
          <p:nvPr/>
        </p:nvSpPr>
        <p:spPr bwMode="auto">
          <a:xfrm>
            <a:off x="260777" y="3363838"/>
            <a:ext cx="3989725" cy="1477328"/>
          </a:xfrm>
          <a:prstGeom prst="rect">
            <a:avLst/>
          </a:prstGeom>
          <a:solidFill>
            <a:srgbClr val="CCFF99"/>
          </a:solidFill>
          <a:ln>
            <a:solidFill>
              <a:srgbClr val="CCFF99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GB" b="1" dirty="0" smtClean="0">
                <a:solidFill>
                  <a:schemeClr val="tx1"/>
                </a:solidFill>
              </a:rPr>
              <a:t>Aside: </a:t>
            </a:r>
            <a:r>
              <a:rPr lang="en-GB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The opposite to </a:t>
            </a:r>
            <a:r>
              <a:rPr lang="en-GB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Arrive</a:t>
            </a:r>
            <a:r>
              <a:rPr lang="en-GB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is </a:t>
            </a:r>
            <a:r>
              <a:rPr lang="en-GB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Leave</a:t>
            </a:r>
            <a:r>
              <a:rPr lang="en-GB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– although there is little need to have a behaviour that will slowly </a:t>
            </a:r>
            <a:r>
              <a:rPr lang="en-GB" b="1" i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accelerate </a:t>
            </a:r>
            <a:r>
              <a:rPr lang="en-GB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away from the target, i.e. Flee is more useful.</a:t>
            </a:r>
            <a:endParaRPr lang="en-GB" b="1" i="1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860032" y="2190480"/>
            <a:ext cx="2731588" cy="954885"/>
            <a:chOff x="5126560" y="3275037"/>
            <a:chExt cx="2731588" cy="954885"/>
          </a:xfrm>
        </p:grpSpPr>
        <p:grpSp>
          <p:nvGrpSpPr>
            <p:cNvPr id="6" name="Group 19"/>
            <p:cNvGrpSpPr/>
            <p:nvPr/>
          </p:nvGrpSpPr>
          <p:grpSpPr>
            <a:xfrm>
              <a:off x="7215206" y="3586980"/>
              <a:ext cx="642942" cy="642942"/>
              <a:chOff x="6643702" y="2285992"/>
              <a:chExt cx="928694" cy="928694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6715140" y="2357430"/>
                <a:ext cx="785818" cy="785818"/>
              </a:xfrm>
              <a:prstGeom prst="ellipse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effectLst>
                    <a:reflection blurRad="6350" stA="55000" endA="300" endPos="45500" dir="5400000" sy="-100000" algn="bl" rotWithShape="0"/>
                  </a:effectLst>
                </a:endParaRPr>
              </a:p>
            </p:txBody>
          </p:sp>
          <p:sp>
            <p:nvSpPr>
              <p:cNvPr id="9" name="Plus 8"/>
              <p:cNvSpPr/>
              <p:nvPr/>
            </p:nvSpPr>
            <p:spPr>
              <a:xfrm>
                <a:off x="6643702" y="2285992"/>
                <a:ext cx="928694" cy="928694"/>
              </a:xfrm>
              <a:prstGeom prst="mathPlus">
                <a:avLst>
                  <a:gd name="adj1" fmla="val 19495"/>
                </a:avLst>
              </a:prstGeom>
              <a:solidFill>
                <a:srgbClr val="99FF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" name="Flowchart: Extract 6"/>
            <p:cNvSpPr/>
            <p:nvPr/>
          </p:nvSpPr>
          <p:spPr>
            <a:xfrm rot="1019909">
              <a:off x="5126560" y="3275037"/>
              <a:ext cx="373607" cy="428628"/>
            </a:xfrm>
            <a:prstGeom prst="flowChartExtra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  <a:scene3d>
              <a:camera prst="orthographicFront" fov="0">
                <a:rot lat="0" lon="0" rev="0"/>
              </a:camera>
              <a:lightRig rig="soft" dir="tl">
                <a:rot lat="0" lon="0" rev="20100000"/>
              </a:lightRig>
            </a:scene3d>
            <a:sp3d>
              <a:bevelT w="50800" h="50800"/>
            </a:sp3d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050419" y="800436"/>
            <a:ext cx="3469895" cy="3454439"/>
            <a:chOff x="5316947" y="1884993"/>
            <a:chExt cx="3469895" cy="3454439"/>
          </a:xfrm>
        </p:grpSpPr>
        <p:sp>
          <p:nvSpPr>
            <p:cNvPr id="11" name="Arc 10"/>
            <p:cNvSpPr/>
            <p:nvPr/>
          </p:nvSpPr>
          <p:spPr>
            <a:xfrm rot="851110" flipH="1">
              <a:off x="5316947" y="1884993"/>
              <a:ext cx="2329037" cy="3454439"/>
            </a:xfrm>
            <a:prstGeom prst="arc">
              <a:avLst>
                <a:gd name="adj1" fmla="val 11612941"/>
                <a:gd name="adj2" fmla="val 0"/>
              </a:avLst>
            </a:prstGeom>
            <a:ln>
              <a:prstDash val="soli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7715272" y="3289086"/>
              <a:ext cx="107157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dirty="0" smtClean="0">
                  <a:latin typeface="Arial Narrow" pitchFamily="34" charset="0"/>
                </a:rPr>
                <a:t>Arrive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98022" y="576306"/>
            <a:ext cx="3128513" cy="3835879"/>
            <a:chOff x="5364550" y="1660863"/>
            <a:chExt cx="3128513" cy="3835879"/>
          </a:xfrm>
        </p:grpSpPr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6429388" y="2729724"/>
              <a:ext cx="107157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80975" indent="-180975">
                <a:tabLst>
                  <a:tab pos="180975" algn="l"/>
                  <a:tab pos="361950" algn="l"/>
                  <a:tab pos="896938" algn="l"/>
                  <a:tab pos="2328863" algn="l"/>
                </a:tabLst>
              </a:pPr>
              <a:r>
                <a:rPr lang="en-GB" dirty="0" smtClean="0">
                  <a:latin typeface="Arial Narrow" pitchFamily="34" charset="0"/>
                </a:rPr>
                <a:t>Seek</a:t>
              </a:r>
            </a:p>
          </p:txBody>
        </p:sp>
        <p:sp>
          <p:nvSpPr>
            <p:cNvPr id="15" name="Freeform 14"/>
            <p:cNvSpPr/>
            <p:nvPr/>
          </p:nvSpPr>
          <p:spPr>
            <a:xfrm>
              <a:off x="5364550" y="1660863"/>
              <a:ext cx="3128513" cy="3835879"/>
            </a:xfrm>
            <a:custGeom>
              <a:avLst/>
              <a:gdLst>
                <a:gd name="connsiteX0" fmla="*/ 0 w 3128513"/>
                <a:gd name="connsiteY0" fmla="*/ 1634705 h 3835879"/>
                <a:gd name="connsiteX1" fmla="*/ 517585 w 3128513"/>
                <a:gd name="connsiteY1" fmla="*/ 565030 h 3835879"/>
                <a:gd name="connsiteX2" fmla="*/ 1587260 w 3128513"/>
                <a:gd name="connsiteY2" fmla="*/ 90577 h 3835879"/>
                <a:gd name="connsiteX3" fmla="*/ 2872596 w 3128513"/>
                <a:gd name="connsiteY3" fmla="*/ 1108494 h 3835879"/>
                <a:gd name="connsiteX4" fmla="*/ 2950234 w 3128513"/>
                <a:gd name="connsiteY4" fmla="*/ 2920041 h 3835879"/>
                <a:gd name="connsiteX5" fmla="*/ 1802921 w 3128513"/>
                <a:gd name="connsiteY5" fmla="*/ 3739551 h 3835879"/>
                <a:gd name="connsiteX6" fmla="*/ 1069675 w 3128513"/>
                <a:gd name="connsiteY6" fmla="*/ 3498011 h 3835879"/>
                <a:gd name="connsiteX7" fmla="*/ 767751 w 3128513"/>
                <a:gd name="connsiteY7" fmla="*/ 2040147 h 3835879"/>
                <a:gd name="connsiteX8" fmla="*/ 1915064 w 3128513"/>
                <a:gd name="connsiteY8" fmla="*/ 1341407 h 383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28513" h="3835879">
                  <a:moveTo>
                    <a:pt x="0" y="1634705"/>
                  </a:moveTo>
                  <a:cubicBezTo>
                    <a:pt x="126521" y="1228545"/>
                    <a:pt x="253042" y="822385"/>
                    <a:pt x="517585" y="565030"/>
                  </a:cubicBezTo>
                  <a:cubicBezTo>
                    <a:pt x="782128" y="307675"/>
                    <a:pt x="1194758" y="0"/>
                    <a:pt x="1587260" y="90577"/>
                  </a:cubicBezTo>
                  <a:cubicBezTo>
                    <a:pt x="1979762" y="181154"/>
                    <a:pt x="2645434" y="636917"/>
                    <a:pt x="2872596" y="1108494"/>
                  </a:cubicBezTo>
                  <a:cubicBezTo>
                    <a:pt x="3099758" y="1580071"/>
                    <a:pt x="3128513" y="2481532"/>
                    <a:pt x="2950234" y="2920041"/>
                  </a:cubicBezTo>
                  <a:cubicBezTo>
                    <a:pt x="2771955" y="3358550"/>
                    <a:pt x="2116347" y="3643223"/>
                    <a:pt x="1802921" y="3739551"/>
                  </a:cubicBezTo>
                  <a:cubicBezTo>
                    <a:pt x="1489495" y="3835879"/>
                    <a:pt x="1242203" y="3781245"/>
                    <a:pt x="1069675" y="3498011"/>
                  </a:cubicBezTo>
                  <a:cubicBezTo>
                    <a:pt x="897147" y="3214777"/>
                    <a:pt x="626853" y="2399581"/>
                    <a:pt x="767751" y="2040147"/>
                  </a:cubicBezTo>
                  <a:cubicBezTo>
                    <a:pt x="908649" y="1680713"/>
                    <a:pt x="1411856" y="1511060"/>
                    <a:pt x="1915064" y="1341407"/>
                  </a:cubicBezTo>
                </a:path>
              </a:pathLst>
            </a:custGeom>
            <a:ln>
              <a:prstDash val="dash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Rectangle 2"/>
          <p:cNvSpPr txBox="1">
            <a:spLocks/>
          </p:cNvSpPr>
          <p:nvPr/>
        </p:nvSpPr>
        <p:spPr>
          <a:xfrm>
            <a:off x="2918048" y="51470"/>
            <a:ext cx="1439638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b="1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Arrive</a:t>
            </a:r>
            <a:endParaRPr lang="en-US" sz="2800" b="1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69775" y="555526"/>
            <a:ext cx="4516089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Arrive will control acceleration so that the velocity is zero once the target has been reached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</a:p>
          <a:p>
            <a:endParaRPr lang="en-GB" sz="1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Two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radii are used: an arrival radius when the target can be considered as reached, and a larger slow radius used to control when the velocity should be reduced from the maximum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.</a:t>
            </a:r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36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  <p:bldP spid="17" grpId="0"/>
    </p:bldLst>
  </p:timing>
</p:sld>
</file>

<file path=ppt/theme/theme1.xml><?xml version="1.0" encoding="utf-8"?>
<a:theme xmlns:a="http://schemas.openxmlformats.org/drawingml/2006/main" name="Slipstream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7013C18A35F34ABB124A623B7462F5" ma:contentTypeVersion="0" ma:contentTypeDescription="Create a new document." ma:contentTypeScope="" ma:versionID="c8b53229ef314644a75f5a9f7c013cc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A5CF1EC-E480-43AA-9011-999311EC7255}"/>
</file>

<file path=customXml/itemProps2.xml><?xml version="1.0" encoding="utf-8"?>
<ds:datastoreItem xmlns:ds="http://schemas.openxmlformats.org/officeDocument/2006/customXml" ds:itemID="{583DFB82-71D6-4EB1-A0DD-60BA95F6BAE3}"/>
</file>

<file path=customXml/itemProps3.xml><?xml version="1.0" encoding="utf-8"?>
<ds:datastoreItem xmlns:ds="http://schemas.openxmlformats.org/officeDocument/2006/customXml" ds:itemID="{35A137F0-CB4D-4679-8A94-D6F4272978CF}"/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0</TotalTime>
  <Words>1219</Words>
  <Application>Microsoft Office PowerPoint</Application>
  <PresentationFormat>On-screen Show (16:9)</PresentationFormat>
  <Paragraphs>309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Arial Narrow</vt:lpstr>
      <vt:lpstr>Calibri</vt:lpstr>
      <vt:lpstr>Georgia</vt:lpstr>
      <vt:lpstr>Trebuchet MS</vt:lpstr>
      <vt:lpstr>Slipstream</vt:lpstr>
      <vt:lpstr>Steering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2013-01-08T13:39:25Z</dcterms:created>
  <dcterms:modified xsi:type="dcterms:W3CDTF">2014-11-18T13:00:31Z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1033</vt:i4>
  </property>
  <property fmtid="{D5CDD505-2E9C-101B-9397-08002B2CF9AE}" pid="3" name="_Version">
    <vt:lpwstr>12.0.4518</vt:lpwstr>
  </property>
  <property fmtid="{D5CDD505-2E9C-101B-9397-08002B2CF9AE}" pid="4" name="ContentTypeId">
    <vt:lpwstr>0x010100E77013C18A35F34ABB124A623B7462F5</vt:lpwstr>
  </property>
</Properties>
</file>

<file path=docProps/thumbnail.jpeg>
</file>